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3"/>
  </p:notesMasterIdLst>
  <p:sldIdLst>
    <p:sldId id="332" r:id="rId2"/>
    <p:sldId id="333" r:id="rId3"/>
    <p:sldId id="34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3" r:id="rId12"/>
    <p:sldId id="278" r:id="rId13"/>
    <p:sldId id="279" r:id="rId14"/>
    <p:sldId id="264" r:id="rId15"/>
    <p:sldId id="265" r:id="rId16"/>
    <p:sldId id="266" r:id="rId17"/>
    <p:sldId id="274" r:id="rId18"/>
    <p:sldId id="280" r:id="rId19"/>
    <p:sldId id="267" r:id="rId20"/>
    <p:sldId id="268" r:id="rId21"/>
    <p:sldId id="275" r:id="rId22"/>
    <p:sldId id="283" r:id="rId23"/>
    <p:sldId id="281" r:id="rId24"/>
    <p:sldId id="282" r:id="rId25"/>
    <p:sldId id="269" r:id="rId26"/>
    <p:sldId id="271" r:id="rId27"/>
    <p:sldId id="284" r:id="rId28"/>
    <p:sldId id="285" r:id="rId29"/>
    <p:sldId id="286" r:id="rId30"/>
    <p:sldId id="287" r:id="rId31"/>
    <p:sldId id="276" r:id="rId32"/>
    <p:sldId id="288" r:id="rId33"/>
    <p:sldId id="289" r:id="rId34"/>
    <p:sldId id="290" r:id="rId35"/>
    <p:sldId id="270" r:id="rId36"/>
    <p:sldId id="277" r:id="rId37"/>
    <p:sldId id="291" r:id="rId38"/>
    <p:sldId id="292" r:id="rId39"/>
    <p:sldId id="293" r:id="rId40"/>
    <p:sldId id="294" r:id="rId41"/>
    <p:sldId id="308" r:id="rId42"/>
    <p:sldId id="309" r:id="rId43"/>
    <p:sldId id="426" r:id="rId44"/>
    <p:sldId id="427" r:id="rId45"/>
    <p:sldId id="434" r:id="rId46"/>
    <p:sldId id="429" r:id="rId47"/>
    <p:sldId id="430" r:id="rId48"/>
    <p:sldId id="431" r:id="rId49"/>
    <p:sldId id="432" r:id="rId50"/>
    <p:sldId id="433" r:id="rId51"/>
    <p:sldId id="313" r:id="rId52"/>
    <p:sldId id="310" r:id="rId53"/>
    <p:sldId id="320" r:id="rId54"/>
    <p:sldId id="317" r:id="rId55"/>
    <p:sldId id="321" r:id="rId56"/>
    <p:sldId id="322" r:id="rId57"/>
    <p:sldId id="311" r:id="rId58"/>
    <p:sldId id="314" r:id="rId59"/>
    <p:sldId id="316" r:id="rId60"/>
    <p:sldId id="312" r:id="rId61"/>
    <p:sldId id="315" r:id="rId62"/>
    <p:sldId id="324" r:id="rId63"/>
    <p:sldId id="325" r:id="rId64"/>
    <p:sldId id="329" r:id="rId65"/>
    <p:sldId id="330" r:id="rId66"/>
    <p:sldId id="328" r:id="rId67"/>
    <p:sldId id="327" r:id="rId68"/>
    <p:sldId id="331" r:id="rId69"/>
    <p:sldId id="319" r:id="rId70"/>
    <p:sldId id="323" r:id="rId71"/>
    <p:sldId id="348" r:id="rId72"/>
    <p:sldId id="349" r:id="rId73"/>
    <p:sldId id="350" r:id="rId74"/>
    <p:sldId id="352" r:id="rId75"/>
    <p:sldId id="353" r:id="rId76"/>
    <p:sldId id="354" r:id="rId77"/>
    <p:sldId id="355" r:id="rId78"/>
    <p:sldId id="360" r:id="rId79"/>
    <p:sldId id="359" r:id="rId80"/>
    <p:sldId id="356" r:id="rId81"/>
    <p:sldId id="351" r:id="rId82"/>
    <p:sldId id="302" r:id="rId83"/>
    <p:sldId id="303" r:id="rId84"/>
    <p:sldId id="305" r:id="rId85"/>
    <p:sldId id="304" r:id="rId86"/>
    <p:sldId id="437" r:id="rId87"/>
    <p:sldId id="438" r:id="rId88"/>
    <p:sldId id="435" r:id="rId89"/>
    <p:sldId id="441" r:id="rId90"/>
    <p:sldId id="436" r:id="rId91"/>
    <p:sldId id="442" r:id="rId92"/>
    <p:sldId id="443" r:id="rId93"/>
    <p:sldId id="444" r:id="rId94"/>
    <p:sldId id="445" r:id="rId95"/>
    <p:sldId id="446" r:id="rId96"/>
    <p:sldId id="449" r:id="rId97"/>
    <p:sldId id="450" r:id="rId98"/>
    <p:sldId id="448" r:id="rId99"/>
    <p:sldId id="451" r:id="rId100"/>
    <p:sldId id="372" r:id="rId101"/>
    <p:sldId id="373" r:id="rId102"/>
    <p:sldId id="375" r:id="rId103"/>
    <p:sldId id="370" r:id="rId104"/>
    <p:sldId id="408" r:id="rId105"/>
    <p:sldId id="409" r:id="rId106"/>
    <p:sldId id="410" r:id="rId107"/>
    <p:sldId id="411" r:id="rId108"/>
    <p:sldId id="412" r:id="rId109"/>
    <p:sldId id="413" r:id="rId110"/>
    <p:sldId id="414" r:id="rId111"/>
    <p:sldId id="415" r:id="rId112"/>
    <p:sldId id="416" r:id="rId113"/>
    <p:sldId id="417" r:id="rId114"/>
    <p:sldId id="418" r:id="rId115"/>
    <p:sldId id="419" r:id="rId116"/>
    <p:sldId id="420" r:id="rId117"/>
    <p:sldId id="421" r:id="rId118"/>
    <p:sldId id="422" r:id="rId119"/>
    <p:sldId id="423" r:id="rId120"/>
    <p:sldId id="424" r:id="rId121"/>
    <p:sldId id="454" r:id="rId122"/>
    <p:sldId id="455" r:id="rId123"/>
    <p:sldId id="457" r:id="rId124"/>
    <p:sldId id="458" r:id="rId125"/>
    <p:sldId id="456" r:id="rId126"/>
    <p:sldId id="407" r:id="rId127"/>
    <p:sldId id="363" r:id="rId128"/>
    <p:sldId id="376" r:id="rId129"/>
    <p:sldId id="365" r:id="rId130"/>
    <p:sldId id="377" r:id="rId131"/>
    <p:sldId id="382" r:id="rId132"/>
    <p:sldId id="462" r:id="rId133"/>
    <p:sldId id="460" r:id="rId134"/>
    <p:sldId id="463" r:id="rId135"/>
    <p:sldId id="464" r:id="rId136"/>
    <p:sldId id="466" r:id="rId137"/>
    <p:sldId id="384" r:id="rId138"/>
    <p:sldId id="469" r:id="rId139"/>
    <p:sldId id="468" r:id="rId140"/>
    <p:sldId id="467" r:id="rId141"/>
    <p:sldId id="470" r:id="rId142"/>
    <p:sldId id="471" r:id="rId143"/>
    <p:sldId id="391" r:id="rId144"/>
    <p:sldId id="392" r:id="rId145"/>
    <p:sldId id="378" r:id="rId146"/>
    <p:sldId id="395" r:id="rId147"/>
    <p:sldId id="396" r:id="rId148"/>
    <p:sldId id="472" r:id="rId149"/>
    <p:sldId id="475" r:id="rId150"/>
    <p:sldId id="476" r:id="rId151"/>
    <p:sldId id="477" r:id="rId152"/>
    <p:sldId id="474" r:id="rId153"/>
    <p:sldId id="478" r:id="rId154"/>
    <p:sldId id="479" r:id="rId155"/>
    <p:sldId id="480" r:id="rId156"/>
    <p:sldId id="473" r:id="rId157"/>
    <p:sldId id="397" r:id="rId158"/>
    <p:sldId id="398" r:id="rId159"/>
    <p:sldId id="400" r:id="rId160"/>
    <p:sldId id="399" r:id="rId161"/>
    <p:sldId id="425" r:id="rId162"/>
    <p:sldId id="401" r:id="rId163"/>
    <p:sldId id="402" r:id="rId164"/>
    <p:sldId id="405" r:id="rId165"/>
    <p:sldId id="406" r:id="rId166"/>
    <p:sldId id="404" r:id="rId167"/>
    <p:sldId id="403" r:id="rId168"/>
    <p:sldId id="379" r:id="rId169"/>
    <p:sldId id="393" r:id="rId170"/>
    <p:sldId id="306" r:id="rId171"/>
    <p:sldId id="296" r:id="rId1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FF00"/>
    <a:srgbClr val="FFB300"/>
    <a:srgbClr val="00F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193" autoAdjust="0"/>
  </p:normalViewPr>
  <p:slideViewPr>
    <p:cSldViewPr snapToGrid="0" snapToObjects="1">
      <p:cViewPr varScale="1">
        <p:scale>
          <a:sx n="97" d="100"/>
          <a:sy n="97" d="100"/>
        </p:scale>
        <p:origin x="-1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notesMaster" Target="notesMasters/notesMaster1.xml"/><Relationship Id="rId174" Type="http://schemas.openxmlformats.org/officeDocument/2006/relationships/printerSettings" Target="printerSettings/printerSettings1.bin"/><Relationship Id="rId175" Type="http://schemas.openxmlformats.org/officeDocument/2006/relationships/presProps" Target="presProps.xml"/><Relationship Id="rId176" Type="http://schemas.openxmlformats.org/officeDocument/2006/relationships/viewProps" Target="viewProps.xml"/><Relationship Id="rId177" Type="http://schemas.openxmlformats.org/officeDocument/2006/relationships/theme" Target="theme/theme1.xml"/><Relationship Id="rId178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F3BA9-AF7C-A44E-854C-16E0F9B4F249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89A5C-4EE0-B841-B198-6F15B0758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89A5C-4EE0-B841-B198-6F15B075844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494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7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98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9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70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0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7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53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59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21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84A2A-4BB6-5942-9CE5-D993BA3FEF7F}" type="datetimeFigureOut">
              <a:rPr lang="en-US" smtClean="0"/>
              <a:t>9/15/18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04F2F-8127-B044-866A-50F6D635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80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4" Type="http://schemas.openxmlformats.org/officeDocument/2006/relationships/hyperlink" Target="https://www.cs.ubc.ca/~schmidtm/Software/UGM.html" TargetMode="External"/><Relationship Id="rId5" Type="http://schemas.openxmlformats.org/officeDocument/2006/relationships/hyperlink" Target="https://cran.r-project.org/web/packages/CRF/index.html" TargetMode="External"/><Relationship Id="rId6" Type="http://schemas.openxmlformats.org/officeDocument/2006/relationships/hyperlink" Target="https://www.cs.ubc.ca/~murphyk/MLbook/pml-print3-ch19.pdf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Zhenye-Na/cs446/blob/master/docs/Probabilistic%20Graphical%20Models%20-%20Principles%20and%20Techniques.pdf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2.png"/><Relationship Id="rId3" Type="http://schemas.openxmlformats.org/officeDocument/2006/relationships/image" Target="../media/image193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195.emf"/><Relationship Id="rId6" Type="http://schemas.openxmlformats.org/officeDocument/2006/relationships/image" Target="../media/image196.emf"/><Relationship Id="rId7" Type="http://schemas.openxmlformats.org/officeDocument/2006/relationships/image" Target="../media/image197.emf"/><Relationship Id="rId8" Type="http://schemas.openxmlformats.org/officeDocument/2006/relationships/image" Target="../media/image19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emf"/><Relationship Id="rId4" Type="http://schemas.openxmlformats.org/officeDocument/2006/relationships/image" Target="../media/image201.emf"/><Relationship Id="rId5" Type="http://schemas.openxmlformats.org/officeDocument/2006/relationships/image" Target="../media/image15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9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emf"/><Relationship Id="rId4" Type="http://schemas.openxmlformats.org/officeDocument/2006/relationships/image" Target="../media/image204.emf"/><Relationship Id="rId5" Type="http://schemas.openxmlformats.org/officeDocument/2006/relationships/image" Target="../media/image205.emf"/><Relationship Id="rId6" Type="http://schemas.openxmlformats.org/officeDocument/2006/relationships/image" Target="../media/image206.emf"/><Relationship Id="rId7" Type="http://schemas.openxmlformats.org/officeDocument/2006/relationships/image" Target="../media/image207.emf"/><Relationship Id="rId8" Type="http://schemas.openxmlformats.org/officeDocument/2006/relationships/image" Target="../media/image208.emf"/><Relationship Id="rId9" Type="http://schemas.openxmlformats.org/officeDocument/2006/relationships/image" Target="../media/image20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4" Type="http://schemas.openxmlformats.org/officeDocument/2006/relationships/image" Target="../media/image212.emf"/><Relationship Id="rId5" Type="http://schemas.openxmlformats.org/officeDocument/2006/relationships/image" Target="../media/image213.emf"/><Relationship Id="rId6" Type="http://schemas.openxmlformats.org/officeDocument/2006/relationships/image" Target="../media/image214.emf"/><Relationship Id="rId7" Type="http://schemas.openxmlformats.org/officeDocument/2006/relationships/image" Target="../media/image2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emf"/><Relationship Id="rId4" Type="http://schemas.openxmlformats.org/officeDocument/2006/relationships/image" Target="../media/image218.emf"/><Relationship Id="rId5" Type="http://schemas.openxmlformats.org/officeDocument/2006/relationships/image" Target="../media/image219.emf"/><Relationship Id="rId6" Type="http://schemas.openxmlformats.org/officeDocument/2006/relationships/image" Target="../media/image220.emf"/><Relationship Id="rId7" Type="http://schemas.openxmlformats.org/officeDocument/2006/relationships/image" Target="../media/image221.emf"/><Relationship Id="rId8" Type="http://schemas.openxmlformats.org/officeDocument/2006/relationships/image" Target="../media/image222.emf"/><Relationship Id="rId9" Type="http://schemas.openxmlformats.org/officeDocument/2006/relationships/image" Target="../media/image2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emf"/><Relationship Id="rId3" Type="http://schemas.openxmlformats.org/officeDocument/2006/relationships/image" Target="../media/image224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emf"/><Relationship Id="rId4" Type="http://schemas.openxmlformats.org/officeDocument/2006/relationships/image" Target="../media/image227.emf"/><Relationship Id="rId5" Type="http://schemas.openxmlformats.org/officeDocument/2006/relationships/image" Target="../media/image228.emf"/><Relationship Id="rId6" Type="http://schemas.openxmlformats.org/officeDocument/2006/relationships/image" Target="../media/image229.emf"/><Relationship Id="rId7" Type="http://schemas.openxmlformats.org/officeDocument/2006/relationships/image" Target="../media/image230.emf"/><Relationship Id="rId8" Type="http://schemas.openxmlformats.org/officeDocument/2006/relationships/image" Target="../media/image231.emf"/><Relationship Id="rId9" Type="http://schemas.openxmlformats.org/officeDocument/2006/relationships/image" Target="../media/image2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5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emf"/><Relationship Id="rId4" Type="http://schemas.openxmlformats.org/officeDocument/2006/relationships/image" Target="../media/image2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9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emf"/><Relationship Id="rId4" Type="http://schemas.openxmlformats.org/officeDocument/2006/relationships/image" Target="../media/image2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emf"/><Relationship Id="rId4" Type="http://schemas.openxmlformats.org/officeDocument/2006/relationships/image" Target="../media/image2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8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emf"/><Relationship Id="rId4" Type="http://schemas.openxmlformats.org/officeDocument/2006/relationships/image" Target="../media/image2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emf"/><Relationship Id="rId4" Type="http://schemas.openxmlformats.org/officeDocument/2006/relationships/image" Target="../media/image246.emf"/><Relationship Id="rId5" Type="http://schemas.openxmlformats.org/officeDocument/2006/relationships/image" Target="../media/image247.emf"/><Relationship Id="rId6" Type="http://schemas.openxmlformats.org/officeDocument/2006/relationships/image" Target="../media/image248.emf"/><Relationship Id="rId7" Type="http://schemas.openxmlformats.org/officeDocument/2006/relationships/image" Target="../media/image249.emf"/><Relationship Id="rId8" Type="http://schemas.openxmlformats.org/officeDocument/2006/relationships/image" Target="../media/image250.emf"/><Relationship Id="rId9" Type="http://schemas.openxmlformats.org/officeDocument/2006/relationships/image" Target="../media/image251.emf"/><Relationship Id="rId10" Type="http://schemas.openxmlformats.org/officeDocument/2006/relationships/image" Target="../media/image2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4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4" Type="http://schemas.openxmlformats.org/officeDocument/2006/relationships/image" Target="../media/image255.emf"/><Relationship Id="rId5" Type="http://schemas.openxmlformats.org/officeDocument/2006/relationships/image" Target="../media/image256.emf"/><Relationship Id="rId6" Type="http://schemas.openxmlformats.org/officeDocument/2006/relationships/image" Target="../media/image257.emf"/><Relationship Id="rId7" Type="http://schemas.openxmlformats.org/officeDocument/2006/relationships/image" Target="../media/image2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3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emf"/><Relationship Id="rId4" Type="http://schemas.openxmlformats.org/officeDocument/2006/relationships/image" Target="../media/image261.emf"/><Relationship Id="rId5" Type="http://schemas.openxmlformats.org/officeDocument/2006/relationships/image" Target="../media/image262.emf"/><Relationship Id="rId6" Type="http://schemas.openxmlformats.org/officeDocument/2006/relationships/image" Target="../media/image263.emf"/><Relationship Id="rId7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emf"/><Relationship Id="rId4" Type="http://schemas.openxmlformats.org/officeDocument/2006/relationships/image" Target="../media/image267.emf"/><Relationship Id="rId5" Type="http://schemas.openxmlformats.org/officeDocument/2006/relationships/image" Target="../media/image2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emf"/><Relationship Id="rId4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9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6" Type="http://schemas.openxmlformats.org/officeDocument/2006/relationships/image" Target="../media/image27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4" Type="http://schemas.openxmlformats.org/officeDocument/2006/relationships/image" Target="../media/image27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5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emf"/><Relationship Id="rId4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emf"/><Relationship Id="rId3" Type="http://schemas.openxmlformats.org/officeDocument/2006/relationships/image" Target="../media/image282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emf"/><Relationship Id="rId4" Type="http://schemas.openxmlformats.org/officeDocument/2006/relationships/image" Target="../media/image284.emf"/><Relationship Id="rId5" Type="http://schemas.openxmlformats.org/officeDocument/2006/relationships/image" Target="../media/image285.emf"/><Relationship Id="rId6" Type="http://schemas.openxmlformats.org/officeDocument/2006/relationships/image" Target="../media/image286.emf"/><Relationship Id="rId7" Type="http://schemas.openxmlformats.org/officeDocument/2006/relationships/image" Target="../media/image287.emf"/><Relationship Id="rId8" Type="http://schemas.openxmlformats.org/officeDocument/2006/relationships/image" Target="../media/image288.emf"/><Relationship Id="rId9" Type="http://schemas.openxmlformats.org/officeDocument/2006/relationships/image" Target="../media/image289.emf"/><Relationship Id="rId10" Type="http://schemas.openxmlformats.org/officeDocument/2006/relationships/image" Target="../media/image29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1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1.emf"/><Relationship Id="rId5" Type="http://schemas.openxmlformats.org/officeDocument/2006/relationships/image" Target="../media/image292.emf"/><Relationship Id="rId6" Type="http://schemas.openxmlformats.org/officeDocument/2006/relationships/image" Target="../media/image293.emf"/><Relationship Id="rId7" Type="http://schemas.openxmlformats.org/officeDocument/2006/relationships/image" Target="../media/image294.emf"/><Relationship Id="rId8" Type="http://schemas.openxmlformats.org/officeDocument/2006/relationships/image" Target="../media/image29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emf"/><Relationship Id="rId4" Type="http://schemas.openxmlformats.org/officeDocument/2006/relationships/image" Target="../media/image296.emf"/><Relationship Id="rId5" Type="http://schemas.openxmlformats.org/officeDocument/2006/relationships/image" Target="../media/image297.emf"/><Relationship Id="rId6" Type="http://schemas.openxmlformats.org/officeDocument/2006/relationships/image" Target="../media/image298.emf"/><Relationship Id="rId7" Type="http://schemas.openxmlformats.org/officeDocument/2006/relationships/image" Target="../media/image299.emf"/><Relationship Id="rId8" Type="http://schemas.openxmlformats.org/officeDocument/2006/relationships/image" Target="../media/image3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01.emf"/><Relationship Id="rId5" Type="http://schemas.openxmlformats.org/officeDocument/2006/relationships/image" Target="../media/image302.emf"/><Relationship Id="rId6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emf"/><Relationship Id="rId4" Type="http://schemas.openxmlformats.org/officeDocument/2006/relationships/image" Target="../media/image304.emf"/><Relationship Id="rId5" Type="http://schemas.openxmlformats.org/officeDocument/2006/relationships/image" Target="../media/image305.emf"/><Relationship Id="rId6" Type="http://schemas.openxmlformats.org/officeDocument/2006/relationships/image" Target="../media/image306.emf"/><Relationship Id="rId7" Type="http://schemas.openxmlformats.org/officeDocument/2006/relationships/image" Target="../media/image307.emf"/><Relationship Id="rId8" Type="http://schemas.openxmlformats.org/officeDocument/2006/relationships/image" Target="../media/image308.emf"/><Relationship Id="rId9" Type="http://schemas.openxmlformats.org/officeDocument/2006/relationships/image" Target="../media/image309.emf"/><Relationship Id="rId10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emf"/><Relationship Id="rId4" Type="http://schemas.openxmlformats.org/officeDocument/2006/relationships/image" Target="../media/image312.emf"/><Relationship Id="rId5" Type="http://schemas.openxmlformats.org/officeDocument/2006/relationships/image" Target="../media/image313.emf"/><Relationship Id="rId6" Type="http://schemas.openxmlformats.org/officeDocument/2006/relationships/image" Target="../media/image314.emf"/><Relationship Id="rId7" Type="http://schemas.openxmlformats.org/officeDocument/2006/relationships/image" Target="../media/image315.emf"/><Relationship Id="rId8" Type="http://schemas.openxmlformats.org/officeDocument/2006/relationships/image" Target="../media/image316.emf"/><Relationship Id="rId9" Type="http://schemas.openxmlformats.org/officeDocument/2006/relationships/image" Target="../media/image317.emf"/><Relationship Id="rId10" Type="http://schemas.openxmlformats.org/officeDocument/2006/relationships/image" Target="../media/image3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4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emf"/><Relationship Id="rId4" Type="http://schemas.openxmlformats.org/officeDocument/2006/relationships/image" Target="../media/image321.emf"/><Relationship Id="rId5" Type="http://schemas.openxmlformats.org/officeDocument/2006/relationships/image" Target="../media/image322.emf"/><Relationship Id="rId6" Type="http://schemas.openxmlformats.org/officeDocument/2006/relationships/image" Target="../media/image323.emf"/><Relationship Id="rId7" Type="http://schemas.openxmlformats.org/officeDocument/2006/relationships/image" Target="../media/image324.emf"/><Relationship Id="rId8" Type="http://schemas.openxmlformats.org/officeDocument/2006/relationships/image" Target="../media/image3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9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emf"/><Relationship Id="rId3" Type="http://schemas.openxmlformats.org/officeDocument/2006/relationships/image" Target="../media/image32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7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emf"/><Relationship Id="rId4" Type="http://schemas.openxmlformats.org/officeDocument/2006/relationships/image" Target="../media/image3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/Relationships>
</file>

<file path=ppt/slides/_rels/slide1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0.emf"/><Relationship Id="rId12" Type="http://schemas.openxmlformats.org/officeDocument/2006/relationships/image" Target="../media/image341.emf"/><Relationship Id="rId13" Type="http://schemas.openxmlformats.org/officeDocument/2006/relationships/image" Target="../media/image342.emf"/><Relationship Id="rId14" Type="http://schemas.openxmlformats.org/officeDocument/2006/relationships/image" Target="../media/image343.emf"/><Relationship Id="rId15" Type="http://schemas.openxmlformats.org/officeDocument/2006/relationships/image" Target="../media/image3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emf"/><Relationship Id="rId3" Type="http://schemas.openxmlformats.org/officeDocument/2006/relationships/image" Target="../media/image332.emf"/><Relationship Id="rId4" Type="http://schemas.openxmlformats.org/officeDocument/2006/relationships/image" Target="../media/image333.emf"/><Relationship Id="rId5" Type="http://schemas.openxmlformats.org/officeDocument/2006/relationships/image" Target="../media/image334.emf"/><Relationship Id="rId6" Type="http://schemas.openxmlformats.org/officeDocument/2006/relationships/image" Target="../media/image335.emf"/><Relationship Id="rId7" Type="http://schemas.openxmlformats.org/officeDocument/2006/relationships/image" Target="../media/image336.emf"/><Relationship Id="rId8" Type="http://schemas.openxmlformats.org/officeDocument/2006/relationships/image" Target="../media/image337.emf"/><Relationship Id="rId9" Type="http://schemas.openxmlformats.org/officeDocument/2006/relationships/image" Target="../media/image338.emf"/><Relationship Id="rId10" Type="http://schemas.openxmlformats.org/officeDocument/2006/relationships/image" Target="../media/image339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4" Type="http://schemas.openxmlformats.org/officeDocument/2006/relationships/image" Target="../media/image3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9.emf"/><Relationship Id="rId3" Type="http://schemas.openxmlformats.org/officeDocument/2006/relationships/image" Target="../media/image348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emf"/><Relationship Id="rId3" Type="http://schemas.openxmlformats.org/officeDocument/2006/relationships/image" Target="../media/image34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emf"/><Relationship Id="rId4" Type="http://schemas.openxmlformats.org/officeDocument/2006/relationships/image" Target="../media/image350.emf"/><Relationship Id="rId5" Type="http://schemas.openxmlformats.org/officeDocument/2006/relationships/image" Target="../media/image351.emf"/><Relationship Id="rId6" Type="http://schemas.openxmlformats.org/officeDocument/2006/relationships/image" Target="../media/image352.emf"/><Relationship Id="rId7" Type="http://schemas.openxmlformats.org/officeDocument/2006/relationships/image" Target="../media/image353.emf"/><Relationship Id="rId8" Type="http://schemas.openxmlformats.org/officeDocument/2006/relationships/image" Target="../media/image354.emf"/><Relationship Id="rId9" Type="http://schemas.openxmlformats.org/officeDocument/2006/relationships/image" Target="../media/image3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4" Type="http://schemas.openxmlformats.org/officeDocument/2006/relationships/image" Target="../media/image3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emf"/><Relationship Id="rId4" Type="http://schemas.openxmlformats.org/officeDocument/2006/relationships/image" Target="../media/image361.emf"/><Relationship Id="rId5" Type="http://schemas.openxmlformats.org/officeDocument/2006/relationships/image" Target="../media/image362.emf"/><Relationship Id="rId6" Type="http://schemas.openxmlformats.org/officeDocument/2006/relationships/image" Target="../media/image363.emf"/><Relationship Id="rId7" Type="http://schemas.openxmlformats.org/officeDocument/2006/relationships/image" Target="../media/image36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emf"/><Relationship Id="rId4" Type="http://schemas.openxmlformats.org/officeDocument/2006/relationships/image" Target="../media/image3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9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emf"/><Relationship Id="rId4" Type="http://schemas.openxmlformats.org/officeDocument/2006/relationships/image" Target="../media/image273.emf"/><Relationship Id="rId5" Type="http://schemas.openxmlformats.org/officeDocument/2006/relationships/image" Target="../media/image2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0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2.emf"/><Relationship Id="rId3" Type="http://schemas.openxmlformats.org/officeDocument/2006/relationships/image" Target="../media/image3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4.png"/><Relationship Id="rId3" Type="http://schemas.openxmlformats.org/officeDocument/2006/relationships/image" Target="../media/image372.emf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emf"/><Relationship Id="rId3" Type="http://schemas.openxmlformats.org/officeDocument/2006/relationships/image" Target="../media/image376.emf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7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4" Type="http://schemas.openxmlformats.org/officeDocument/2006/relationships/image" Target="../media/image380.emf"/><Relationship Id="rId5" Type="http://schemas.openxmlformats.org/officeDocument/2006/relationships/image" Target="../media/image3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8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0.emf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emf"/><Relationship Id="rId4" Type="http://schemas.openxmlformats.org/officeDocument/2006/relationships/image" Target="../media/image38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emf"/><Relationship Id="rId4" Type="http://schemas.openxmlformats.org/officeDocument/2006/relationships/image" Target="../media/image388.emf"/><Relationship Id="rId5" Type="http://schemas.openxmlformats.org/officeDocument/2006/relationships/image" Target="../media/image389.emf"/><Relationship Id="rId6" Type="http://schemas.openxmlformats.org/officeDocument/2006/relationships/image" Target="../media/image390.emf"/><Relationship Id="rId7" Type="http://schemas.openxmlformats.org/officeDocument/2006/relationships/image" Target="../media/image3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2.emf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npetraco/CRFuti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3" Type="http://schemas.openxmlformats.org/officeDocument/2006/relationships/image" Target="../media/image5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Relationship Id="rId3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s.ubc.ca/~schmidtm/Software/UGM/small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hyperlink" Target="https://www.cs.ubc.ca/~schmidtm/Software/UGM/small.htm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4" Type="http://schemas.openxmlformats.org/officeDocument/2006/relationships/image" Target="../media/image73.emf"/><Relationship Id="rId5" Type="http://schemas.openxmlformats.org/officeDocument/2006/relationships/image" Target="../media/image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emf"/><Relationship Id="rId3" Type="http://schemas.openxmlformats.org/officeDocument/2006/relationships/image" Target="../media/image7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emf"/><Relationship Id="rId3" Type="http://schemas.openxmlformats.org/officeDocument/2006/relationships/image" Target="../media/image9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4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emf"/><Relationship Id="rId3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emf"/><Relationship Id="rId3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4" Type="http://schemas.openxmlformats.org/officeDocument/2006/relationships/image" Target="../media/image111.emf"/><Relationship Id="rId5" Type="http://schemas.openxmlformats.org/officeDocument/2006/relationships/image" Target="../media/image1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3" Type="http://schemas.openxmlformats.org/officeDocument/2006/relationships/image" Target="../media/image10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emf"/><Relationship Id="rId3" Type="http://schemas.openxmlformats.org/officeDocument/2006/relationships/image" Target="../media/image11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19.emf"/><Relationship Id="rId5" Type="http://schemas.openxmlformats.org/officeDocument/2006/relationships/image" Target="../media/image120.emf"/><Relationship Id="rId6" Type="http://schemas.openxmlformats.org/officeDocument/2006/relationships/image" Target="../media/image1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4" Type="http://schemas.openxmlformats.org/officeDocument/2006/relationships/image" Target="../media/image123.emf"/><Relationship Id="rId5" Type="http://schemas.openxmlformats.org/officeDocument/2006/relationships/image" Target="../media/image124.emf"/><Relationship Id="rId6" Type="http://schemas.openxmlformats.org/officeDocument/2006/relationships/image" Target="../media/image125.emf"/><Relationship Id="rId7" Type="http://schemas.openxmlformats.org/officeDocument/2006/relationships/image" Target="../media/image1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4" Type="http://schemas.openxmlformats.org/officeDocument/2006/relationships/image" Target="../media/image129.emf"/><Relationship Id="rId5" Type="http://schemas.openxmlformats.org/officeDocument/2006/relationships/image" Target="../media/image130.emf"/><Relationship Id="rId6" Type="http://schemas.openxmlformats.org/officeDocument/2006/relationships/image" Target="../media/image131.emf"/><Relationship Id="rId7" Type="http://schemas.openxmlformats.org/officeDocument/2006/relationships/image" Target="../media/image132.emf"/><Relationship Id="rId8" Type="http://schemas.openxmlformats.org/officeDocument/2006/relationships/image" Target="../media/image133.emf"/><Relationship Id="rId9" Type="http://schemas.openxmlformats.org/officeDocument/2006/relationships/image" Target="../media/image1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4" Type="http://schemas.openxmlformats.org/officeDocument/2006/relationships/image" Target="../media/image1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emf"/><Relationship Id="rId5" Type="http://schemas.openxmlformats.org/officeDocument/2006/relationships/image" Target="../media/image117.emf"/><Relationship Id="rId6" Type="http://schemas.openxmlformats.org/officeDocument/2006/relationships/image" Target="../media/image141.emf"/><Relationship Id="rId7" Type="http://schemas.openxmlformats.org/officeDocument/2006/relationships/image" Target="../media/image142.emf"/><Relationship Id="rId8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4" Type="http://schemas.openxmlformats.org/officeDocument/2006/relationships/image" Target="../media/image145.emf"/><Relationship Id="rId5" Type="http://schemas.openxmlformats.org/officeDocument/2006/relationships/image" Target="../media/image1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4" Type="http://schemas.openxmlformats.org/officeDocument/2006/relationships/image" Target="../media/image158.emf"/><Relationship Id="rId5" Type="http://schemas.openxmlformats.org/officeDocument/2006/relationships/image" Target="../media/image159.emf"/><Relationship Id="rId6" Type="http://schemas.openxmlformats.org/officeDocument/2006/relationships/image" Target="../media/image160.emf"/><Relationship Id="rId7" Type="http://schemas.openxmlformats.org/officeDocument/2006/relationships/image" Target="../media/image161.emf"/><Relationship Id="rId8" Type="http://schemas.openxmlformats.org/officeDocument/2006/relationships/image" Target="../media/image16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4" Type="http://schemas.openxmlformats.org/officeDocument/2006/relationships/image" Target="../media/image165.emf"/><Relationship Id="rId5" Type="http://schemas.openxmlformats.org/officeDocument/2006/relationships/image" Target="../media/image166.emf"/><Relationship Id="rId6" Type="http://schemas.openxmlformats.org/officeDocument/2006/relationships/image" Target="../media/image16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emf"/><Relationship Id="rId4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Relationship Id="rId3" Type="http://schemas.openxmlformats.org/officeDocument/2006/relationships/image" Target="../media/image176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4" Type="http://schemas.openxmlformats.org/officeDocument/2006/relationships/image" Target="../media/image85.emf"/><Relationship Id="rId5" Type="http://schemas.openxmlformats.org/officeDocument/2006/relationships/image" Target="../media/image86.emf"/><Relationship Id="rId6" Type="http://schemas.openxmlformats.org/officeDocument/2006/relationships/image" Target="../media/image87.emf"/><Relationship Id="rId7" Type="http://schemas.openxmlformats.org/officeDocument/2006/relationships/image" Target="../media/image88.emf"/><Relationship Id="rId8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emf"/><Relationship Id="rId3" Type="http://schemas.openxmlformats.org/officeDocument/2006/relationships/image" Target="../media/image9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4" Type="http://schemas.openxmlformats.org/officeDocument/2006/relationships/image" Target="../media/image18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emf"/><Relationship Id="rId4" Type="http://schemas.openxmlformats.org/officeDocument/2006/relationships/image" Target="../media/image1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2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emf"/><Relationship Id="rId4" Type="http://schemas.openxmlformats.org/officeDocument/2006/relationships/image" Target="../media/image18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emf"/><Relationship Id="rId4" Type="http://schemas.openxmlformats.org/officeDocument/2006/relationships/image" Target="../media/image19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273" y="2152426"/>
            <a:ext cx="8624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Chapters 4 and 20 </a:t>
            </a:r>
            <a:r>
              <a:rPr lang="en-US" dirty="0" err="1" smtClean="0">
                <a:latin typeface="Times New Roman"/>
                <a:cs typeface="Times New Roman"/>
              </a:rPr>
              <a:t>Koller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</a:p>
          <a:p>
            <a:r>
              <a:rPr lang="en-US" dirty="0">
                <a:hlinkClick r:id="rId2"/>
              </a:rPr>
              <a:t>https://github.com/Zhenye-Na/cs446/blob/master/</a:t>
            </a:r>
            <a:r>
              <a:rPr lang="en-US" dirty="0" smtClean="0">
                <a:hlinkClick r:id="rId2"/>
              </a:rPr>
              <a:t>docs/</a:t>
            </a:r>
            <a:r>
              <a:rPr lang="en-US" dirty="0">
                <a:hlinkClick r:id="rId2"/>
              </a:rPr>
              <a:t>Probabilistic%20Graphical%20Models%20-%20Principles%20and%</a:t>
            </a:r>
            <a:r>
              <a:rPr lang="en-US" dirty="0" smtClean="0">
                <a:hlinkClick r:id="rId2"/>
              </a:rPr>
              <a:t>20Techniques.pdf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latin typeface="Times New Roman"/>
                <a:cs typeface="Times New Roman"/>
              </a:rPr>
              <a:t>Gould Notes:</a:t>
            </a:r>
          </a:p>
          <a:p>
            <a:r>
              <a:rPr lang="en-US" dirty="0" smtClean="0">
                <a:hlinkClick r:id="rId3"/>
              </a:rPr>
              <a:t>https://users.cecs.anu.edu.au</a:t>
            </a:r>
            <a:r>
              <a:rPr lang="en-US" dirty="0">
                <a:hlinkClick r:id="rId3"/>
              </a:rPr>
              <a:t>/~sgould/papers/part1-MLSS-2011.</a:t>
            </a:r>
            <a:r>
              <a:rPr lang="en-US" dirty="0" smtClean="0">
                <a:hlinkClick r:id="rId3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"/>
                <a:cs typeface="Times"/>
              </a:rPr>
              <a:t>UGM:</a:t>
            </a:r>
          </a:p>
          <a:p>
            <a:r>
              <a:rPr lang="en-US" dirty="0">
                <a:hlinkClick r:id="rId4"/>
              </a:rPr>
              <a:t>https://www.cs.ubc.ca/~schmidtm/Software/</a:t>
            </a:r>
            <a:r>
              <a:rPr lang="en-US" dirty="0" smtClean="0">
                <a:hlinkClick r:id="rId4"/>
              </a:rPr>
              <a:t>UGM.html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Times New Roman"/>
                <a:cs typeface="Times New Roman"/>
              </a:rPr>
              <a:t>Port of UGM for R:</a:t>
            </a:r>
          </a:p>
          <a:p>
            <a:r>
              <a:rPr lang="en-US" dirty="0">
                <a:hlinkClick r:id="rId5"/>
              </a:rPr>
              <a:t>https://cran.r-project.org/web/packages/CRF/</a:t>
            </a:r>
            <a:r>
              <a:rPr lang="en-US" dirty="0" smtClean="0">
                <a:hlinkClick r:id="rId5"/>
              </a:rPr>
              <a:t>index.html</a:t>
            </a:r>
            <a:endParaRPr lang="en-US" dirty="0" smtClean="0"/>
          </a:p>
          <a:p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Murphy </a:t>
            </a:r>
            <a:r>
              <a:rPr lang="en-US" dirty="0">
                <a:latin typeface="Times New Roman"/>
                <a:cs typeface="Times New Roman"/>
              </a:rPr>
              <a:t>Chapter 19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://www.cs.ubc.ca/~murphyk/MLbook/pml-print3-ch19.</a:t>
            </a:r>
            <a:r>
              <a:rPr lang="en-US" dirty="0" smtClean="0">
                <a:hlinkClick r:id="rId6"/>
              </a:rPr>
              <a:t>pdf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428865" y="441243"/>
            <a:ext cx="848811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Good Background material for Markov Random Fields from which the Notes below are derived: </a:t>
            </a:r>
          </a:p>
        </p:txBody>
      </p:sp>
    </p:spTree>
    <p:extLst>
      <p:ext uri="{BB962C8B-B14F-4D97-AF65-F5344CB8AC3E}">
        <p14:creationId xmlns:p14="http://schemas.microsoft.com/office/powerpoint/2010/main" val="3334733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example, lets say: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55" y="1122944"/>
            <a:ext cx="4180852" cy="323381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4777" y="17045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Then: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839" y="2230199"/>
            <a:ext cx="5311282" cy="640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838" y="3370478"/>
            <a:ext cx="5258874" cy="633687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756914" y="4770397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 model in physics it’s a little different: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2619" y="5418276"/>
            <a:ext cx="4847608" cy="324204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1024776" y="5985010"/>
            <a:ext cx="3465437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Which leads to feature functions: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410" y="6189835"/>
            <a:ext cx="1575588" cy="500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0342" y="6207806"/>
            <a:ext cx="1718742" cy="49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1633" y="232342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Another Example</a:t>
            </a:r>
            <a:r>
              <a:rPr lang="en-US" sz="2200" dirty="0" smtClean="0">
                <a:latin typeface="Times New Roman"/>
                <a:cs typeface="Times New Roman"/>
              </a:rPr>
              <a:t>: For a sample of size 100, show the two conditional energy formulations yield the same values on the Slayer network: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247" y="1672091"/>
            <a:ext cx="8638024" cy="429348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&lt;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Make up random potentials and return a CRF-object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seed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Needed for the energy functions: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pot.info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1322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706301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For storage: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&lt;- array(0, c(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ncol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),5))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Loop around the sample numbers and then the elements of each sample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for(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in 1:num.samps)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for(j in 1:ncol(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&lt;- j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ce1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# Feature function formulation: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ce2 &lt;- conditional.config.energy2(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samp.num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,],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elem.num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     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</a:t>
            </a:r>
            <a:r>
              <a:rPr lang="en-US" sz="1300" dirty="0" err="1">
                <a:solidFill>
                  <a:srgbClr val="FFFFFF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[count,] &lt;- c(i,j,ce1,ce2,ce1-ce2)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300" dirty="0">
                <a:solidFill>
                  <a:srgbClr val="FFFFFF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300" dirty="0" smtClean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(1:length(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[,5]),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en.result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[,5],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="Difference",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index"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1633" y="232343"/>
            <a:ext cx="7800150" cy="4688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Try </a:t>
            </a:r>
            <a:r>
              <a:rPr lang="en-US" sz="2200" dirty="0" smtClean="0">
                <a:latin typeface="Times New Roman"/>
                <a:cs typeface="Times New Roman"/>
              </a:rPr>
              <a:t>out on all the sampled configurations:</a:t>
            </a:r>
          </a:p>
        </p:txBody>
      </p:sp>
    </p:spTree>
    <p:extLst>
      <p:ext uri="{BB962C8B-B14F-4D97-AF65-F5344CB8AC3E}">
        <p14:creationId xmlns:p14="http://schemas.microsoft.com/office/powerpoint/2010/main" val="275683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892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5736" y="1111305"/>
            <a:ext cx="911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Check: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560" y="1499566"/>
            <a:ext cx="6524734" cy="6332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35671" y="1329855"/>
            <a:ext cx="412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??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07637" y="3856747"/>
            <a:ext cx="1082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Yup!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8559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have enough tools now to see a concrete example of how the (log) likelihood differs from the (log) pseudo-likelihood. 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30250" y="1588655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next example is a bit lengthy and in symbolic form, but the differences will be very clear.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63680" y="2940027"/>
            <a:ext cx="943920" cy="986096"/>
            <a:chOff x="2902001" y="1583311"/>
            <a:chExt cx="943920" cy="986096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86917" y="4594526"/>
            <a:ext cx="947260" cy="933960"/>
            <a:chOff x="2101901" y="3159447"/>
            <a:chExt cx="947260" cy="933960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4317" y="4598227"/>
            <a:ext cx="943920" cy="932624"/>
            <a:chOff x="2228901" y="1522483"/>
            <a:chExt cx="943920" cy="932624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718717" y="5071286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 noChangeAspect="1"/>
          </p:cNvCxnSpPr>
          <p:nvPr/>
        </p:nvCxnSpPr>
        <p:spPr>
          <a:xfrm flipH="1" flipV="1">
            <a:off x="4952680" y="364167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410389" y="3668595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1301" y="3547036"/>
            <a:ext cx="21653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Consider the MRF: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9822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6760" y="216414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More specifically, with the parameterization: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93296" y="2001645"/>
            <a:ext cx="943920" cy="986096"/>
            <a:chOff x="2902001" y="1583311"/>
            <a:chExt cx="943920" cy="986096"/>
          </a:xfrm>
        </p:grpSpPr>
        <p:sp>
          <p:nvSpPr>
            <p:cNvPr id="7" name="Oval 6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6533" y="3656144"/>
            <a:ext cx="947260" cy="933960"/>
            <a:chOff x="2101901" y="3159447"/>
            <a:chExt cx="947260" cy="933960"/>
          </a:xfrm>
        </p:grpSpPr>
        <p:sp>
          <p:nvSpPr>
            <p:cNvPr id="10" name="Oval 9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433933" y="3659845"/>
            <a:ext cx="943920" cy="932624"/>
            <a:chOff x="2228901" y="1522483"/>
            <a:chExt cx="943920" cy="932624"/>
          </a:xfrm>
        </p:grpSpPr>
        <p:sp>
          <p:nvSpPr>
            <p:cNvPr id="13" name="Oval 12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5" name="Straight Connector 14"/>
          <p:cNvCxnSpPr>
            <a:endCxn id="10" idx="2"/>
          </p:cNvCxnSpPr>
          <p:nvPr/>
        </p:nvCxnSpPr>
        <p:spPr>
          <a:xfrm flipV="1">
            <a:off x="3348333" y="413290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 noChangeAspect="1"/>
          </p:cNvCxnSpPr>
          <p:nvPr/>
        </p:nvCxnSpPr>
        <p:spPr>
          <a:xfrm flipH="1" flipV="1">
            <a:off x="4582296" y="270328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 noChangeAspect="1"/>
          </p:cNvCxnSpPr>
          <p:nvPr/>
        </p:nvCxnSpPr>
        <p:spPr>
          <a:xfrm flipV="1">
            <a:off x="3040005" y="273021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06" y="4219445"/>
            <a:ext cx="1158768" cy="5861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039" y="1346438"/>
            <a:ext cx="1207049" cy="6105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7589" y="4219445"/>
            <a:ext cx="1143779" cy="578539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852818" y="5889970"/>
            <a:ext cx="5149590" cy="844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ompute pseudo-log likelihood vs. log likelihood for all possible configurations.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54" y="2765332"/>
            <a:ext cx="1865514" cy="5755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3690" y="4805566"/>
            <a:ext cx="1905722" cy="58793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251" y="2754574"/>
            <a:ext cx="1900387" cy="58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57" y="1617092"/>
            <a:ext cx="5554064" cy="7580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09" y="2764578"/>
            <a:ext cx="5191252" cy="61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02" y="3591047"/>
            <a:ext cx="5626975" cy="6381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814136" y="3229362"/>
            <a:ext cx="3207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of the pseudo-likelihood a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774" y="4510397"/>
            <a:ext cx="7148457" cy="425827"/>
          </a:xfrm>
          <a:prstGeom prst="rect">
            <a:avLst/>
          </a:prstGeom>
        </p:spPr>
      </p:pic>
      <p:sp>
        <p:nvSpPr>
          <p:cNvPr id="26" name="Content Placeholder 2"/>
          <p:cNvSpPr txBox="1">
            <a:spLocks/>
          </p:cNvSpPr>
          <p:nvPr/>
        </p:nvSpPr>
        <p:spPr>
          <a:xfrm>
            <a:off x="396007" y="1159726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pseudo-likelihood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</p:spTree>
    <p:extLst>
      <p:ext uri="{BB962C8B-B14F-4D97-AF65-F5344CB8AC3E}">
        <p14:creationId xmlns:p14="http://schemas.microsoft.com/office/powerpoint/2010/main" val="1981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87685" y="4805885"/>
            <a:ext cx="7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 the node parameter association that can be read off the graph on the previous slide: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6085" y="3260494"/>
            <a:ext cx="736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Using the conditional energy formula:</a:t>
            </a:r>
            <a:endParaRPr lang="en-US" sz="2000" dirty="0">
              <a:latin typeface="Times New Roman"/>
              <a:cs typeface="Times New Roman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39625"/>
              </p:ext>
            </p:extLst>
          </p:nvPr>
        </p:nvGraphicFramePr>
        <p:xfrm>
          <a:off x="1374273" y="5607351"/>
          <a:ext cx="6169868" cy="1165860"/>
        </p:xfrm>
        <a:graphic>
          <a:graphicData uri="http://schemas.openxmlformats.org/drawingml/2006/table">
            <a:tbl>
              <a:tblPr/>
              <a:tblGrid>
                <a:gridCol w="825500"/>
                <a:gridCol w="2944068"/>
                <a:gridCol w="24003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ne(</a:t>
                      </a:r>
                      <a:r>
                        <a:rPr lang="en-US" sz="1800" b="0" i="1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): connected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nodes ( </a:t>
                      </a:r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 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~ </a:t>
                      </a:r>
                      <a:r>
                        <a:rPr lang="en-US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j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Symbol"/>
                        </a:rPr>
                        <a:t>q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1, 4, 5, 6, 7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2, 4, 5, 8, 9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1, 2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3, 6, 7, 8, 9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99799"/>
              </p:ext>
            </p:extLst>
          </p:nvPr>
        </p:nvGraphicFramePr>
        <p:xfrm>
          <a:off x="3780803" y="144611"/>
          <a:ext cx="3352800" cy="293624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4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78141" y="1437426"/>
            <a:ext cx="3452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All possible configurations are: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01" y="4051596"/>
            <a:ext cx="5626975" cy="63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75" y="919152"/>
            <a:ext cx="6056940" cy="514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829" y="123760"/>
            <a:ext cx="3117339" cy="326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5" y="1546007"/>
            <a:ext cx="4628293" cy="99572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6" y="2716484"/>
            <a:ext cx="2777924" cy="2263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5" y="3347236"/>
            <a:ext cx="4628293" cy="9957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5" y="4523892"/>
            <a:ext cx="2777925" cy="2263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875" y="5145693"/>
            <a:ext cx="4537276" cy="9761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1876" y="6343327"/>
            <a:ext cx="2882900" cy="2349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5073" y="67098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83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/>
          <p:nvPr/>
        </p:nvCxnSpPr>
        <p:spPr>
          <a:xfrm>
            <a:off x="648181" y="314869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5073" y="4941614"/>
            <a:ext cx="7844328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1" y="619351"/>
            <a:ext cx="3090589" cy="323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5" y="1432937"/>
            <a:ext cx="4867981" cy="1047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876" y="2633935"/>
            <a:ext cx="2893012" cy="2248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74" y="3357680"/>
            <a:ext cx="4852793" cy="10440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1876" y="4518086"/>
            <a:ext cx="3572548" cy="221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874" y="5280527"/>
            <a:ext cx="4323880" cy="1234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06105" y="5748421"/>
            <a:ext cx="838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e</a:t>
            </a:r>
            <a:r>
              <a:rPr lang="en-US" sz="3600" dirty="0" smtClean="0">
                <a:latin typeface="Times New Roman"/>
                <a:cs typeface="Times New Roman"/>
              </a:rPr>
              <a:t>tc.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70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2" y="1020010"/>
            <a:ext cx="4387789" cy="6813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" y="3564684"/>
            <a:ext cx="4350682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" y="2290669"/>
            <a:ext cx="4359416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8" y="4777862"/>
            <a:ext cx="4293895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9897" y="1015597"/>
            <a:ext cx="4359416" cy="685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9897" y="2290669"/>
            <a:ext cx="4293895" cy="685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9897" y="3564684"/>
            <a:ext cx="4293895" cy="685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8744" y="4777862"/>
            <a:ext cx="435504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you implement feature functions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7664854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Make up some state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labels: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"a"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"b"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a weight vector: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w &lt;- c(2,-1) 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function: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w *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f("a")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f("b"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What happens for an undefined state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(12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 smtClean="0">
              <a:solidFill>
                <a:srgbClr val="FFFF00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398" y="4948441"/>
            <a:ext cx="3276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1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31" y="556875"/>
            <a:ext cx="7148457" cy="425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05" y="5913521"/>
            <a:ext cx="5925313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305" y="1270000"/>
            <a:ext cx="70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Using the node complement equivalent configurations in the table below:</a:t>
            </a:r>
            <a:endParaRPr lang="en-US" dirty="0">
              <a:latin typeface="Times New Roman"/>
              <a:cs typeface="Times New Roman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53273"/>
              </p:ext>
            </p:extLst>
          </p:nvPr>
        </p:nvGraphicFramePr>
        <p:xfrm>
          <a:off x="1483561" y="1717913"/>
          <a:ext cx="5829300" cy="2997200"/>
        </p:xfrm>
        <a:graphic>
          <a:graphicData uri="http://schemas.openxmlformats.org/drawingml/2006/table">
            <a:tbl>
              <a:tblPr/>
              <a:tblGrid>
                <a:gridCol w="876300"/>
                <a:gridCol w="825500"/>
                <a:gridCol w="825500"/>
                <a:gridCol w="825500"/>
                <a:gridCol w="825500"/>
                <a:gridCol w="825500"/>
                <a:gridCol w="825500"/>
              </a:tblGrid>
              <a:tr h="3048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Complements (</a:t>
                      </a:r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7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config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800" b="0" i="1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fr-FR" sz="1800" b="0" i="1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r>
                        <a:rPr lang="fr-FR" sz="1800" b="0" i="1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'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X</a:t>
                      </a:r>
                      <a:r>
                        <a:rPr lang="en-US" sz="1800" b="0" i="0" u="none" strike="noStrike" baseline="-25000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3131" y="5352716"/>
            <a:ext cx="260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 smtClean="0">
                <a:latin typeface="Times New Roman"/>
                <a:cs typeface="Times New Roman"/>
              </a:rPr>
              <a:t>e can write for example: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9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5163"/>
            <a:ext cx="4666997" cy="6766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3474" y="301245"/>
            <a:ext cx="1381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Synopsis: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556293"/>
            <a:ext cx="4666992" cy="676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3896230"/>
            <a:ext cx="4666992" cy="6766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00058"/>
            <a:ext cx="4666994" cy="6766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351" y="2010969"/>
            <a:ext cx="4666994" cy="6766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3351" y="3432556"/>
            <a:ext cx="4666994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9696" y="4820765"/>
            <a:ext cx="4666994" cy="6766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696" y="6101267"/>
            <a:ext cx="4666994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234" y="387685"/>
            <a:ext cx="5554064" cy="758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20" y="1571202"/>
            <a:ext cx="8804268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46" y="4524889"/>
            <a:ext cx="8499191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0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2" y="126652"/>
            <a:ext cx="8499191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7" y="4800600"/>
            <a:ext cx="8499191" cy="2057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68" y="2462556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9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" y="73005"/>
            <a:ext cx="8350207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5" y="2435240"/>
            <a:ext cx="8350207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95" y="4786945"/>
            <a:ext cx="8350207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20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For the </a:t>
            </a:r>
            <a:r>
              <a:rPr lang="en-US" sz="2200" b="1" i="1" u="sng" dirty="0" smtClean="0">
                <a:latin typeface="Times New Roman"/>
                <a:cs typeface="Times New Roman"/>
              </a:rPr>
              <a:t>log likelihood</a:t>
            </a:r>
            <a:r>
              <a:rPr lang="en-US" sz="2200" dirty="0" smtClean="0">
                <a:latin typeface="Times New Roman"/>
                <a:cs typeface="Times New Roman"/>
              </a:rPr>
              <a:t> we’ll need: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79" y="999397"/>
            <a:ext cx="3308218" cy="30754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3650"/>
            <a:ext cx="8814327" cy="73343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0992" y="2275256"/>
            <a:ext cx="3207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"/>
                <a:cs typeface="Times"/>
              </a:rPr>
              <a:t>This form will make the hand calculation a of the likelihood little easier and more transparent</a:t>
            </a:r>
            <a:endParaRPr lang="en-US" dirty="0">
              <a:latin typeface="Times"/>
              <a:cs typeface="Time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853" y="3641123"/>
            <a:ext cx="4568221" cy="100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1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325" y="1301145"/>
            <a:ext cx="4151583" cy="272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791" y="1726675"/>
            <a:ext cx="2407782" cy="266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546" y="2149963"/>
            <a:ext cx="2446723" cy="271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6107" y="2573249"/>
            <a:ext cx="1855217" cy="2670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944" y="3010193"/>
            <a:ext cx="2424481" cy="2685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3010" y="3422650"/>
            <a:ext cx="1982249" cy="2842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06599" y="3854953"/>
            <a:ext cx="1918484" cy="275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9621" y="4295673"/>
            <a:ext cx="2480346" cy="2747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249" y="4994292"/>
            <a:ext cx="8183880" cy="116912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5796" y="424084"/>
            <a:ext cx="8384418" cy="4383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</p:spTree>
    <p:extLst>
      <p:ext uri="{BB962C8B-B14F-4D97-AF65-F5344CB8AC3E}">
        <p14:creationId xmlns:p14="http://schemas.microsoft.com/office/powerpoint/2010/main" val="27599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6" y="250043"/>
            <a:ext cx="9030523" cy="7276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94" y="1197069"/>
            <a:ext cx="7465455" cy="1413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2428"/>
            <a:ext cx="9144000" cy="7632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6531"/>
            <a:ext cx="9144000" cy="763272"/>
          </a:xfrm>
          <a:prstGeom prst="rect">
            <a:avLst/>
          </a:prstGeom>
        </p:spPr>
      </p:pic>
      <p:sp>
        <p:nvSpPr>
          <p:cNvPr id="17" name="Right Brace 16"/>
          <p:cNvSpPr/>
          <p:nvPr/>
        </p:nvSpPr>
        <p:spPr>
          <a:xfrm>
            <a:off x="7725025" y="1532002"/>
            <a:ext cx="301139" cy="113918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78" y="4160360"/>
            <a:ext cx="4018979" cy="289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687" y="6079211"/>
            <a:ext cx="405697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75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280655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" y="2681761"/>
            <a:ext cx="9144000" cy="7632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0619"/>
            <a:ext cx="9144000" cy="776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77" y="1185780"/>
            <a:ext cx="3340278" cy="283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677" y="3645991"/>
            <a:ext cx="3930190" cy="2834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954" y="5780319"/>
            <a:ext cx="3340278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" y="1333077"/>
            <a:ext cx="9144000" cy="776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2822"/>
            <a:ext cx="9144000" cy="776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42" y="2310398"/>
            <a:ext cx="3340278" cy="283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42" y="5020864"/>
            <a:ext cx="3930190" cy="2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5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usually define the feature function this way to work with CRF output: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2819" y="1515181"/>
            <a:ext cx="8218942" cy="286232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State labels used by CRF: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975100"/>
            <a:ext cx="1079500" cy="1092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45100" y="4749800"/>
            <a:ext cx="376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Compare with example two-slides ago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131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3" y="1030760"/>
            <a:ext cx="9086574" cy="2893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093" y="4850710"/>
            <a:ext cx="9144000" cy="1699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537" y="230877"/>
            <a:ext cx="3292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Finally, the totals are: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3" name="Right Brace 2"/>
          <p:cNvSpPr/>
          <p:nvPr/>
        </p:nvSpPr>
        <p:spPr>
          <a:xfrm rot="10800000">
            <a:off x="3583249" y="1799251"/>
            <a:ext cx="489445" cy="212524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0800000">
            <a:off x="3338524" y="5477143"/>
            <a:ext cx="489445" cy="111713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4241" y="2434282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5621" y="5682464"/>
            <a:ext cx="243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“Normalizer”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2790" y="4586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pseudo-likelihood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89675" y="4344760"/>
            <a:ext cx="3849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“Energy” for log likelihood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1" name="Right Brace 10"/>
          <p:cNvSpPr/>
          <p:nvPr/>
        </p:nvSpPr>
        <p:spPr>
          <a:xfrm rot="16200000">
            <a:off x="6431436" y="-1521044"/>
            <a:ext cx="327369" cy="50713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16200000">
            <a:off x="6127344" y="2239154"/>
            <a:ext cx="327369" cy="52495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9990" t="11462" r="11970" b="11501"/>
          <a:stretch/>
        </p:blipFill>
        <p:spPr>
          <a:xfrm>
            <a:off x="260202" y="3380236"/>
            <a:ext cx="1437925" cy="11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09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We can visualize the sample </a:t>
            </a:r>
            <a:r>
              <a:rPr lang="en-US" sz="2200" dirty="0" smtClean="0">
                <a:latin typeface="Times New Roman"/>
                <a:cs typeface="Times New Roman"/>
              </a:rPr>
              <a:t>likelihood vs. pseudo</a:t>
            </a:r>
            <a:r>
              <a:rPr lang="en-US" sz="2200" dirty="0" smtClean="0">
                <a:latin typeface="Times New Roman"/>
                <a:cs typeface="Times New Roman"/>
              </a:rPr>
              <a:t>-likelihood </a:t>
            </a:r>
            <a:r>
              <a:rPr lang="en-US" sz="2200" dirty="0" smtClean="0">
                <a:latin typeface="Times New Roman"/>
                <a:cs typeface="Times New Roman"/>
              </a:rPr>
              <a:t>for a model with only two parameters</a:t>
            </a:r>
            <a:r>
              <a:rPr lang="en-US" sz="2200" dirty="0" smtClean="0">
                <a:latin typeface="Times New Roman"/>
                <a:cs typeface="Times New Roman"/>
              </a:rPr>
              <a:t>. Consider: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25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From a sample of size 25 </a:t>
            </a:r>
            <a:r>
              <a:rPr lang="en-US" sz="2000" dirty="0" smtClean="0">
                <a:latin typeface="Times New Roman"/>
                <a:cs typeface="Times New Roman"/>
              </a:rPr>
              <a:t>and known values for </a:t>
            </a:r>
            <a:r>
              <a:rPr lang="en-US" sz="2000" i="1" dirty="0" smtClean="0">
                <a:latin typeface="Symbol" charset="2"/>
                <a:cs typeface="Symbol" charset="2"/>
              </a:rPr>
              <a:t>    </a:t>
            </a:r>
            <a:r>
              <a:rPr lang="en-US" sz="2000" dirty="0" smtClean="0">
                <a:latin typeface="Times New Roman"/>
                <a:cs typeface="Times New Roman"/>
              </a:rPr>
              <a:t> (</a:t>
            </a:r>
            <a:r>
              <a:rPr lang="en-US" sz="2000" dirty="0" smtClean="0">
                <a:latin typeface="Times New Roman"/>
                <a:cs typeface="Times New Roman"/>
              </a:rPr>
              <a:t>see R code of next slide):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Compute the </a:t>
            </a:r>
            <a:r>
              <a:rPr lang="en-US" sz="2000" dirty="0" smtClean="0">
                <a:latin typeface="Times New Roman"/>
                <a:cs typeface="Times New Roman"/>
              </a:rPr>
              <a:t>-log pseudo</a:t>
            </a:r>
            <a:r>
              <a:rPr lang="en-US" sz="2000" dirty="0" smtClean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likelihood and -log likelihood surfaces, </a:t>
            </a:r>
            <a:r>
              <a:rPr lang="en-US" sz="2000" dirty="0" smtClean="0">
                <a:latin typeface="Times New Roman"/>
                <a:cs typeface="Times New Roman"/>
              </a:rPr>
              <a:t>and render </a:t>
            </a:r>
            <a:r>
              <a:rPr lang="en-US" sz="2000" dirty="0" smtClean="0">
                <a:latin typeface="Times New Roman"/>
                <a:cs typeface="Times New Roman"/>
              </a:rPr>
              <a:t>them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in 3D</a:t>
            </a:r>
          </a:p>
          <a:p>
            <a:pPr marL="457200" indent="-457200">
              <a:buAutoNum type="alphaLcPeriod"/>
            </a:pPr>
            <a:r>
              <a:rPr lang="en-US" sz="2000" dirty="0" smtClean="0">
                <a:latin typeface="Times New Roman"/>
                <a:cs typeface="Times New Roman"/>
              </a:rPr>
              <a:t>Pin </a:t>
            </a:r>
            <a:r>
              <a:rPr lang="en-US" sz="2000" dirty="0" smtClean="0">
                <a:latin typeface="Times New Roman"/>
                <a:cs typeface="Times New Roman"/>
              </a:rPr>
              <a:t>point the approximate </a:t>
            </a:r>
            <a:r>
              <a:rPr lang="en-US" sz="2000" dirty="0" smtClean="0">
                <a:latin typeface="Times New Roman"/>
                <a:cs typeface="Times New Roman"/>
              </a:rPr>
              <a:t>minimum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both surfaces and compare to the true    values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1817" y="4190545"/>
            <a:ext cx="134381" cy="1838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7225" y="5851143"/>
            <a:ext cx="134381" cy="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41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89471" y="34413"/>
            <a:ext cx="4497565" cy="521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Let’s assign the “true”    to </a:t>
            </a:r>
            <a:r>
              <a:rPr lang="en-US" sz="2000" dirty="0">
                <a:latin typeface="Times New Roman"/>
                <a:cs typeface="Times New Roman"/>
              </a:rPr>
              <a:t>be</a:t>
            </a:r>
            <a:r>
              <a:rPr lang="en-US" sz="2000" dirty="0" smtClean="0">
                <a:latin typeface="Times New Roman"/>
                <a:cs typeface="Times New Roman"/>
              </a:rPr>
              <a:t>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26" y="168679"/>
            <a:ext cx="141061" cy="19303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reproducibility, lets get a sample of configurations with seed = 1. 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789" y="865053"/>
            <a:ext cx="8638024" cy="6001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below.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914" y="2314437"/>
            <a:ext cx="4554684" cy="40752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591" y="132299"/>
            <a:ext cx="4181662" cy="28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42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89471" y="44454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 calculations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26297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that we instantiated the theta we intended: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log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     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theta1??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 - max(log(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[[1]]))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True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theta2??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over which to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and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and likelihoods 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instances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Needed for log likelihood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feature"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476243" y="351932"/>
            <a:ext cx="8360202" cy="560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Pinpoint the minima of -log </a:t>
            </a:r>
            <a:r>
              <a:rPr lang="en-US" sz="2000" dirty="0">
                <a:latin typeface="Times New Roman"/>
                <a:cs typeface="Times New Roman"/>
              </a:rPr>
              <a:t>pseudo-likelihood and </a:t>
            </a:r>
            <a:r>
              <a:rPr lang="en-US" sz="2000" dirty="0" smtClean="0">
                <a:latin typeface="Times New Roman"/>
                <a:cs typeface="Times New Roman"/>
              </a:rPr>
              <a:t>-log </a:t>
            </a:r>
            <a:r>
              <a:rPr lang="en-US" sz="2000" dirty="0">
                <a:latin typeface="Times New Roman"/>
                <a:cs typeface="Times New Roman"/>
              </a:rPr>
              <a:t>likelihood </a:t>
            </a:r>
            <a:r>
              <a:rPr lang="en-US" sz="2000" dirty="0" smtClean="0">
                <a:latin typeface="Times New Roman"/>
                <a:cs typeface="Times New Roman"/>
              </a:rPr>
              <a:t>surfaces: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789" y="931203"/>
            <a:ext cx="8638024" cy="507831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Locate the rough minima of the surfaces: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== min(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Plot the sample pseudo-likelihood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main=”log pseudo-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"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min.idx.plk,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.plk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likelihood over the theta grid and the rough minimum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open3d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plot3d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="", main="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min.idx.lik,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.lik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texts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</a:p>
        </p:txBody>
      </p:sp>
    </p:spTree>
    <p:extLst>
      <p:ext uri="{BB962C8B-B14F-4D97-AF65-F5344CB8AC3E}">
        <p14:creationId xmlns:p14="http://schemas.microsoft.com/office/powerpoint/2010/main" val="4052190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639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1971003" y="4471676"/>
            <a:ext cx="2195883" cy="14224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775384" y="4306560"/>
            <a:ext cx="2255685" cy="1587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1411" y="515408"/>
            <a:ext cx="3211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pseudo-likelihood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0963" y="50960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" y="5847571"/>
            <a:ext cx="517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Rough minimum turned out to occur in the same spot: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66" y="5883013"/>
            <a:ext cx="1979676" cy="3122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726" y="6334705"/>
            <a:ext cx="3042990" cy="2904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01756" y="6266110"/>
            <a:ext cx="335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the true parameter vector is: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792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42896" y="1147362"/>
            <a:ext cx="7800150" cy="1050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lets work on the gradient of the log pseudo-likelihood.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59860" y="196596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It’s really advantageous to have this when we optimize the parameters with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35" y="3798486"/>
            <a:ext cx="6610133" cy="82118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59860" y="2899939"/>
            <a:ext cx="7800150" cy="898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I.E. Given a sample and considering the (pseudo-likelihood) approximation: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254" y="5308390"/>
            <a:ext cx="2311400" cy="495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7166" y="5187861"/>
            <a:ext cx="17997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Determine: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978888" y="277826"/>
            <a:ext cx="7467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Gradient of the Log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245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99" y="518026"/>
            <a:ext cx="6610133" cy="8211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07" y="1838823"/>
            <a:ext cx="1003334" cy="671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30" y="1738563"/>
            <a:ext cx="5874085" cy="8427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47" y="3267919"/>
            <a:ext cx="1917549" cy="606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943" y="6080574"/>
            <a:ext cx="2119407" cy="5741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5052" y="6120679"/>
            <a:ext cx="2633580" cy="59272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8013" y="2581294"/>
            <a:ext cx="18715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366211" y="2581294"/>
            <a:ext cx="1577473" cy="686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588000" y="2581294"/>
            <a:ext cx="22592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764421" y="2581294"/>
            <a:ext cx="0" cy="226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4421" y="2807368"/>
            <a:ext cx="193842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702842" y="2807368"/>
            <a:ext cx="0" cy="28246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95052" y="5632061"/>
            <a:ext cx="5507790" cy="4485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93916" y="6170153"/>
            <a:ext cx="1133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Next slide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111433" y="6342143"/>
            <a:ext cx="96289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8350" y="3268249"/>
            <a:ext cx="5063579" cy="68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3573" y="4113737"/>
            <a:ext cx="1301059" cy="30872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3900" y="3888100"/>
            <a:ext cx="34356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the survivors are all 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720943" y="4033531"/>
            <a:ext cx="0" cy="2230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05243" y="4458883"/>
            <a:ext cx="5906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The number of times </a:t>
            </a:r>
            <a:r>
              <a:rPr lang="en-US" sz="1600" i="1" dirty="0" err="1" smtClean="0">
                <a:latin typeface="Symbol" charset="2"/>
                <a:cs typeface="Symbol" charset="2"/>
              </a:rPr>
              <a:t>q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1600" dirty="0" smtClean="0">
                <a:latin typeface="Times New Roman"/>
                <a:cs typeface="Times New Roman"/>
              </a:rPr>
              <a:t> appears in the expression for </a:t>
            </a:r>
            <a:r>
              <a:rPr lang="en-US" sz="1600" i="1" dirty="0" smtClean="0">
                <a:latin typeface="Times New Roman"/>
                <a:cs typeface="Times New Roman"/>
              </a:rPr>
              <a:t>E</a:t>
            </a:r>
            <a:r>
              <a:rPr lang="en-US" sz="1600" dirty="0" smtClean="0">
                <a:latin typeface="Times New Roman"/>
                <a:cs typeface="Times New Roman"/>
              </a:rPr>
              <a:t>(</a:t>
            </a:r>
            <a:r>
              <a:rPr lang="en-US" sz="1600" i="1" dirty="0" err="1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err="1" smtClean="0">
                <a:latin typeface="Times New Roman"/>
                <a:cs typeface="Times New Roman"/>
              </a:rPr>
              <a:t>|</a:t>
            </a:r>
            <a:r>
              <a:rPr lang="en-US" sz="1600" b="1" dirty="0" err="1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/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)</a:t>
            </a:r>
            <a:r>
              <a:rPr lang="en-US" sz="1600" dirty="0" smtClean="0">
                <a:latin typeface="Times New Roman"/>
                <a:cs typeface="Times New Roman"/>
              </a:rPr>
              <a:t>. </a:t>
            </a:r>
            <a:r>
              <a:rPr lang="en-US" sz="1600" i="1" u="sng" dirty="0" smtClean="0">
                <a:latin typeface="Times New Roman"/>
                <a:cs typeface="Times New Roman"/>
              </a:rPr>
              <a:t>If</a:t>
            </a:r>
            <a:r>
              <a:rPr lang="en-US" sz="1600" dirty="0" smtClean="0">
                <a:latin typeface="Times New Roman"/>
                <a:cs typeface="Times New Roman"/>
              </a:rPr>
              <a:t> there are no parameters shared between nodes and edges and edges and edges </a:t>
            </a:r>
            <a:r>
              <a:rPr lang="en-US" sz="1600" dirty="0" smtClean="0">
                <a:latin typeface="Times New Roman"/>
                <a:cs typeface="Times New Roman"/>
              </a:rPr>
              <a:t>then these will be 1 or 0, i.e.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8455" y="5039321"/>
            <a:ext cx="1910682" cy="242443"/>
          </a:xfrm>
          <a:prstGeom prst="rect">
            <a:avLst/>
          </a:prstGeom>
        </p:spPr>
      </p:pic>
      <p:sp>
        <p:nvSpPr>
          <p:cNvPr id="39" name="Right Brace 38"/>
          <p:cNvSpPr/>
          <p:nvPr/>
        </p:nvSpPr>
        <p:spPr>
          <a:xfrm rot="10800000">
            <a:off x="2486521" y="4100368"/>
            <a:ext cx="460386" cy="30872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3720943" y="4033531"/>
            <a:ext cx="8713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486520" y="4256621"/>
            <a:ext cx="0" cy="3041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193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21" y="603418"/>
            <a:ext cx="2119407" cy="5741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630" y="643523"/>
            <a:ext cx="2633580" cy="5927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932" y="1762669"/>
            <a:ext cx="1338874" cy="54496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02108" y="1289718"/>
            <a:ext cx="133887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1990387" y="1289718"/>
            <a:ext cx="3168615" cy="498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339" y="878233"/>
            <a:ext cx="5148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742" y="1683760"/>
            <a:ext cx="2659482" cy="753641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>
            <a:off x="6624508" y="5415150"/>
            <a:ext cx="396830" cy="76527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981654" y="5610121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9806" y="2664470"/>
            <a:ext cx="3926177" cy="720146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5526576" y="3815459"/>
            <a:ext cx="257706" cy="69420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362235" y="4300587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A little extra notation to indicate that the configuration </a:t>
            </a:r>
            <a:r>
              <a:rPr lang="en-US" sz="1600" b="1" dirty="0" smtClean="0">
                <a:latin typeface="Times New Roman"/>
                <a:cs typeface="Times New Roman"/>
              </a:rPr>
              <a:t>X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i="1" u="sng" dirty="0" smtClean="0">
                <a:latin typeface="Times New Roman"/>
                <a:cs typeface="Times New Roman"/>
              </a:rPr>
              <a:t>within the sum </a:t>
            </a:r>
            <a:r>
              <a:rPr lang="en-US" sz="1600" dirty="0" smtClean="0">
                <a:latin typeface="Times New Roman"/>
                <a:cs typeface="Times New Roman"/>
              </a:rPr>
              <a:t>depends on the state of </a:t>
            </a:r>
            <a:r>
              <a:rPr lang="en-US" sz="1600" i="1" dirty="0" smtClean="0">
                <a:latin typeface="Times New Roman"/>
                <a:cs typeface="Times New Roman"/>
              </a:rPr>
              <a:t>X</a:t>
            </a:r>
            <a:r>
              <a:rPr lang="en-US" sz="16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9806" y="3528841"/>
            <a:ext cx="3528595" cy="704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806" y="5415150"/>
            <a:ext cx="3693108" cy="73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9" y="963927"/>
            <a:ext cx="2018145" cy="546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79" y="1004032"/>
            <a:ext cx="2511694" cy="565291"/>
          </a:xfrm>
          <a:prstGeom prst="rect">
            <a:avLst/>
          </a:prstGeom>
        </p:spPr>
      </p:pic>
      <p:sp>
        <p:nvSpPr>
          <p:cNvPr id="14" name="Right Brace 13"/>
          <p:cNvSpPr/>
          <p:nvPr/>
        </p:nvSpPr>
        <p:spPr>
          <a:xfrm>
            <a:off x="6950304" y="4912521"/>
            <a:ext cx="396830" cy="69212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7450" y="5067802"/>
            <a:ext cx="194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f</a:t>
            </a:r>
            <a:r>
              <a:rPr lang="en-US" sz="1600" dirty="0" smtClean="0">
                <a:latin typeface="Times New Roman"/>
                <a:cs typeface="Times New Roman"/>
              </a:rPr>
              <a:t>or </a:t>
            </a:r>
            <a:r>
              <a:rPr lang="en-US" sz="1600" dirty="0" err="1" smtClean="0">
                <a:latin typeface="Times New Roman"/>
                <a:cs typeface="Times New Roman"/>
              </a:rPr>
              <a:t>Ising</a:t>
            </a:r>
            <a:r>
              <a:rPr lang="en-US" sz="1600" dirty="0" smtClean="0">
                <a:latin typeface="Times New Roman"/>
                <a:cs typeface="Times New Roman"/>
              </a:rPr>
              <a:t>-like models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2676" y="343971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97944" y="1569323"/>
            <a:ext cx="0" cy="28626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>
            <a:off x="2129737" y="3787302"/>
            <a:ext cx="502672" cy="198089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47607" y="5268246"/>
            <a:ext cx="2018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Indicates </a:t>
            </a:r>
            <a:r>
              <a:rPr lang="en-US" b="1" i="1" u="sng" dirty="0" smtClean="0">
                <a:latin typeface="Times New Roman"/>
                <a:cs typeface="Times New Roman"/>
              </a:rPr>
              <a:t>average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b="1" i="1" u="sng" dirty="0" smtClean="0">
                <a:latin typeface="Times New Roman"/>
                <a:cs typeface="Times New Roman"/>
              </a:rPr>
              <a:t>over states </a:t>
            </a:r>
            <a:r>
              <a:rPr lang="en-US" dirty="0" smtClean="0">
                <a:latin typeface="Times New Roman"/>
                <a:cs typeface="Times New Roman"/>
              </a:rPr>
              <a:t>of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820149" y="4978671"/>
            <a:ext cx="0" cy="3557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0007" y="6066977"/>
            <a:ext cx="455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average number of times parameter </a:t>
            </a:r>
            <a:r>
              <a:rPr lang="en-US" i="1" dirty="0" err="1" smtClean="0">
                <a:latin typeface="Symbol" charset="2"/>
                <a:cs typeface="Symbol" charset="2"/>
              </a:rPr>
              <a:t>q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appears in conditional energies </a:t>
            </a:r>
            <a:r>
              <a:rPr lang="en-US" i="1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 err="1">
                <a:latin typeface="Times New Roman"/>
                <a:cs typeface="Times New Roman"/>
              </a:rPr>
              <a:t>X</a:t>
            </a:r>
            <a:r>
              <a:rPr lang="en-US" i="1" baseline="-25000" dirty="0" err="1">
                <a:latin typeface="Times New Roman"/>
                <a:cs typeface="Times New Roman"/>
              </a:rPr>
              <a:t>i</a:t>
            </a:r>
            <a:r>
              <a:rPr lang="en-US" dirty="0" err="1">
                <a:latin typeface="Times New Roman"/>
                <a:cs typeface="Times New Roman"/>
              </a:rPr>
              <a:t>|</a:t>
            </a:r>
            <a:r>
              <a:rPr lang="en-US" b="1" dirty="0" err="1">
                <a:latin typeface="Times New Roman"/>
                <a:cs typeface="Times New Roman"/>
              </a:rPr>
              <a:t>X</a:t>
            </a:r>
            <a:r>
              <a:rPr lang="en-US" dirty="0">
                <a:latin typeface="Times New Roman"/>
                <a:cs typeface="Times New Roman"/>
              </a:rPr>
              <a:t>/</a:t>
            </a:r>
            <a:r>
              <a:rPr lang="en-US" i="1" dirty="0">
                <a:latin typeface="Times New Roman"/>
                <a:cs typeface="Times New Roman"/>
              </a:rPr>
              <a:t>X</a:t>
            </a:r>
            <a:r>
              <a:rPr lang="en-US" i="1" baseline="-25000" dirty="0">
                <a:latin typeface="Times New Roman"/>
                <a:cs typeface="Times New Roman"/>
              </a:rPr>
              <a:t>i</a:t>
            </a:r>
            <a:r>
              <a:rPr lang="en-US" dirty="0">
                <a:latin typeface="Times New Roman"/>
                <a:cs typeface="Times New Roman"/>
              </a:rPr>
              <a:t>)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422" y="1970379"/>
            <a:ext cx="4656582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233" y="2835440"/>
            <a:ext cx="4622292" cy="713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946" y="3948337"/>
            <a:ext cx="3819906" cy="713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2479" y="4944882"/>
            <a:ext cx="3819906" cy="71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76" y="4558340"/>
            <a:ext cx="157734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51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Feature function for a Potts-like model is the same idea: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0719" y="1032581"/>
            <a:ext cx="8311289" cy="378565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Define 4 state labels for a Potts-like model: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&lt;- 3</a:t>
            </a:r>
            <a:endParaRPr lang="en-US" sz="16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feature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function. State weights are implicitly 1: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&lt;- function(y){ 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s3),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(y==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s4))) }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Try it out: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(3)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(4)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2100"/>
            <a:ext cx="139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7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81" y="1022583"/>
            <a:ext cx="757463" cy="5070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7484" y="343971"/>
            <a:ext cx="796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Putting all the terms for the derivative of the pseudo-likelihood together: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456" y="935522"/>
            <a:ext cx="4716494" cy="6766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7286" y="2911657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Times New Roman"/>
                <a:cs typeface="Times New Roman"/>
              </a:rPr>
              <a:t>If 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u="sng" dirty="0" smtClean="0">
                <a:latin typeface="Times New Roman"/>
                <a:cs typeface="Times New Roman"/>
              </a:rPr>
              <a:t>is not </a:t>
            </a:r>
            <a:r>
              <a:rPr lang="en-US" dirty="0" smtClean="0">
                <a:latin typeface="Times New Roman"/>
                <a:cs typeface="Times New Roman"/>
              </a:rPr>
              <a:t>associated with node </a:t>
            </a:r>
            <a:r>
              <a:rPr lang="en-US" i="1" dirty="0" err="1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then: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456" y="1885611"/>
            <a:ext cx="3142458" cy="7132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316" y="3501995"/>
            <a:ext cx="3164108" cy="3149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638320"/>
            <a:ext cx="70104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51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5" y="185215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What do each of these pieces for the gradient of the pseudo-likelihood of an </a:t>
            </a:r>
            <a:r>
              <a:rPr lang="en-US" sz="2000" dirty="0" err="1">
                <a:latin typeface="Times New Roman"/>
                <a:cs typeface="Times New Roman"/>
              </a:rPr>
              <a:t>I</a:t>
            </a:r>
            <a:r>
              <a:rPr lang="en-US" sz="2000" dirty="0" err="1" smtClean="0">
                <a:latin typeface="Times New Roman"/>
                <a:cs typeface="Times New Roman"/>
              </a:rPr>
              <a:t>sing</a:t>
            </a:r>
            <a:r>
              <a:rPr lang="en-US" sz="2000" dirty="0" smtClean="0">
                <a:latin typeface="Times New Roman"/>
                <a:cs typeface="Times New Roman"/>
              </a:rPr>
              <a:t>-like model look like??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605" y="1250617"/>
            <a:ext cx="1686351" cy="5335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2743" y="2000489"/>
            <a:ext cx="3280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Remember: A little extra notation to indicate the </a:t>
            </a:r>
            <a:r>
              <a:rPr lang="en-US" sz="1600" dirty="0" smtClean="0">
                <a:latin typeface="Times New Roman"/>
                <a:cs typeface="Times New Roman"/>
              </a:rPr>
              <a:t>terms </a:t>
            </a:r>
            <a:r>
              <a:rPr lang="en-US" sz="1600" dirty="0" smtClean="0">
                <a:latin typeface="Times New Roman"/>
                <a:cs typeface="Times New Roman"/>
              </a:rPr>
              <a:t>that “</a:t>
            </a:r>
            <a:r>
              <a:rPr lang="en-US" sz="1600" dirty="0" smtClean="0">
                <a:latin typeface="Times New Roman"/>
                <a:cs typeface="Times New Roman"/>
              </a:rPr>
              <a:t>survive” </a:t>
            </a:r>
            <a:r>
              <a:rPr lang="en-US" sz="1600" dirty="0" smtClean="0">
                <a:latin typeface="Times New Roman"/>
                <a:cs typeface="Times New Roman"/>
              </a:rPr>
              <a:t>are</a:t>
            </a:r>
            <a:r>
              <a:rPr lang="en-US" sz="1600" dirty="0" smtClean="0">
                <a:latin typeface="Times New Roman"/>
                <a:cs typeface="Times New Roman"/>
              </a:rPr>
              <a:t> </a:t>
            </a:r>
            <a:r>
              <a:rPr lang="en-US" sz="1600" dirty="0" smtClean="0">
                <a:latin typeface="Times New Roman"/>
                <a:cs typeface="Times New Roman"/>
              </a:rPr>
              <a:t>associated with node </a:t>
            </a:r>
            <a:r>
              <a:rPr lang="en-US" sz="1600" i="1" dirty="0" err="1" smtClean="0">
                <a:latin typeface="Times New Roman"/>
                <a:cs typeface="Times New Roman"/>
              </a:rPr>
              <a:t>i</a:t>
            </a:r>
            <a:r>
              <a:rPr lang="en-US" sz="1600" dirty="0" smtClean="0">
                <a:latin typeface="Times New Roman"/>
                <a:cs typeface="Times New Roman"/>
              </a:rPr>
              <a:t>.</a:t>
            </a: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2879723" y="1713475"/>
            <a:ext cx="246162" cy="39684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49" y="4666931"/>
            <a:ext cx="1950637" cy="52843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74936" y="6062282"/>
            <a:ext cx="1261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Remember: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371" y="6009362"/>
            <a:ext cx="4450397" cy="5531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00780" y="736128"/>
            <a:ext cx="373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/>
                <a:cs typeface="Times New Roman"/>
              </a:rPr>
              <a:t>It’s also handy in that the conditional energy gradients have a nice (pedagogical) matrix representation in this notation: </a:t>
            </a:r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8902" y="1678580"/>
            <a:ext cx="1143368" cy="1740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72554" y="1586635"/>
            <a:ext cx="3571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s a vector of length </a:t>
            </a:r>
            <a:r>
              <a:rPr lang="en-US" sz="1400" i="1" dirty="0" smtClean="0">
                <a:latin typeface="Times New Roman"/>
                <a:cs typeface="Times New Roman"/>
              </a:rPr>
              <a:t>w</a:t>
            </a:r>
            <a:r>
              <a:rPr lang="en-US" sz="1400" dirty="0" smtClean="0">
                <a:latin typeface="Times New Roman"/>
                <a:cs typeface="Times New Roman"/>
              </a:rPr>
              <a:t> (the number of </a:t>
            </a:r>
            <a:r>
              <a:rPr lang="en-US" sz="1400" dirty="0" err="1" smtClean="0">
                <a:latin typeface="Times New Roman"/>
                <a:cs typeface="Times New Roman"/>
              </a:rPr>
              <a:t>params</a:t>
            </a:r>
            <a:r>
              <a:rPr lang="en-US" sz="1400" dirty="0" smtClean="0">
                <a:latin typeface="Times New Roman"/>
                <a:cs typeface="Times New Roman"/>
              </a:rPr>
              <a:t>). 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0563" y="1867952"/>
            <a:ext cx="4247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There are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(the number of nodes) of these vectors.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4227" y="2139422"/>
            <a:ext cx="42474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Stacking the </a:t>
            </a:r>
            <a:r>
              <a:rPr lang="en-US" sz="1400" i="1" dirty="0" smtClean="0">
                <a:latin typeface="Times New Roman"/>
                <a:cs typeface="Times New Roman"/>
              </a:rPr>
              <a:t>N</a:t>
            </a:r>
            <a:r>
              <a:rPr lang="en-US" sz="1400" dirty="0" smtClean="0">
                <a:latin typeface="Times New Roman"/>
                <a:cs typeface="Times New Roman"/>
              </a:rPr>
              <a:t> gradients column (or row)-wise gives the conditional energy “gradient matrix” representation with elements: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28" name="Left Brace 27"/>
          <p:cNvSpPr/>
          <p:nvPr/>
        </p:nvSpPr>
        <p:spPr>
          <a:xfrm>
            <a:off x="4259482" y="765396"/>
            <a:ext cx="250133" cy="211065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flipH="1">
            <a:off x="3334721" y="2083274"/>
            <a:ext cx="250133" cy="70852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7" idx="3"/>
          </p:cNvCxnSpPr>
          <p:nvPr/>
        </p:nvCxnSpPr>
        <p:spPr>
          <a:xfrm flipV="1">
            <a:off x="3623339" y="1852674"/>
            <a:ext cx="636143" cy="563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73" y="1389097"/>
            <a:ext cx="1271669" cy="301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687" y="2643245"/>
            <a:ext cx="1748385" cy="2316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84" y="3473789"/>
            <a:ext cx="5887397" cy="9601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4677" y="4843789"/>
            <a:ext cx="1386405" cy="292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9903" y="4830421"/>
            <a:ext cx="5170674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31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44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Consider the graph with (admittedly really weird) parameterization: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488" y="2001645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534315" y="477053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22125" y="477423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4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86" y="1346438"/>
            <a:ext cx="3077104" cy="33832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277886" y="3544935"/>
            <a:ext cx="943920" cy="932624"/>
            <a:chOff x="2228901" y="1522483"/>
            <a:chExt cx="943920" cy="932624"/>
          </a:xfrm>
        </p:grpSpPr>
        <p:sp>
          <p:nvSpPr>
            <p:cNvPr id="25" name="Oval 24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28" name="Straight Connector 27"/>
          <p:cNvCxnSpPr>
            <a:stCxn id="6" idx="4"/>
            <a:endCxn id="26" idx="0"/>
          </p:cNvCxnSpPr>
          <p:nvPr/>
        </p:nvCxnSpPr>
        <p:spPr>
          <a:xfrm>
            <a:off x="4738688" y="2987741"/>
            <a:ext cx="0" cy="5571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 noChangeAspect="1"/>
          </p:cNvCxnSpPr>
          <p:nvPr/>
        </p:nvCxnSpPr>
        <p:spPr>
          <a:xfrm flipH="1">
            <a:off x="3853790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cxnSpLocks noChangeAspect="1"/>
          </p:cNvCxnSpPr>
          <p:nvPr/>
        </p:nvCxnSpPr>
        <p:spPr>
          <a:xfrm>
            <a:off x="5045015" y="4356605"/>
            <a:ext cx="572480" cy="63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835" y="5858419"/>
            <a:ext cx="1100052" cy="5564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823" y="3144389"/>
            <a:ext cx="1092200" cy="5524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4530" y="1495479"/>
            <a:ext cx="1092200" cy="5524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078" y="5858419"/>
            <a:ext cx="1092200" cy="552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3284" y="2987741"/>
            <a:ext cx="1741291" cy="53720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6389" y="4255250"/>
            <a:ext cx="1741291" cy="5372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0073" y="4088001"/>
            <a:ext cx="1741291" cy="53720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5464" y="1783495"/>
            <a:ext cx="30503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NOTE</a:t>
            </a:r>
            <a:r>
              <a:rPr lang="en-US" dirty="0" smtClean="0">
                <a:latin typeface="Times New Roman"/>
                <a:cs typeface="Times New Roman"/>
              </a:rPr>
              <a:t>: There are shared parameters in this model, so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in general.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683" y="2406186"/>
            <a:ext cx="216190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0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8557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5464" y="819212"/>
            <a:ext cx="696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Compute the conditional energy gradient matrix           for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 = (1,1,1,1):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072" y="3006254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519" y="3589471"/>
            <a:ext cx="1884200" cy="547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399" y="4331424"/>
            <a:ext cx="2453191" cy="57430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63" y="3589471"/>
            <a:ext cx="4180800" cy="591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93" y="5094103"/>
            <a:ext cx="362724" cy="1779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3688" y="959392"/>
            <a:ext cx="449583" cy="1833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2885" y="1412860"/>
            <a:ext cx="1127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 note: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381" y="1519807"/>
            <a:ext cx="3411728" cy="12721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02368" y="5677049"/>
            <a:ext cx="1977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For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2, </a:t>
            </a:r>
            <a:r>
              <a:rPr lang="en-US" sz="2000" i="1" dirty="0" err="1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 = 1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360" y="6157367"/>
            <a:ext cx="2246902" cy="52449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841587" y="5493343"/>
            <a:ext cx="1962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Times New Roman"/>
                <a:cs typeface="Times New Roman"/>
              </a:rPr>
              <a:t>ETC…</a:t>
            </a:r>
            <a:endParaRPr lang="en-US" sz="4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6744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765" y="1844106"/>
            <a:ext cx="595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So: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892" y="3908814"/>
            <a:ext cx="2522108" cy="2054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590" y="1407422"/>
            <a:ext cx="3979779" cy="148398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6188" y="4683559"/>
            <a:ext cx="885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Thus:</a:t>
            </a:r>
            <a:endParaRPr lang="en-U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719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1765" y="1107991"/>
            <a:ext cx="7226972" cy="544764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model: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~1:2+1:3+1:4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Parameterization: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[4,1,]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3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4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8714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0534" y="142537"/>
            <a:ext cx="20078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316" y="619590"/>
            <a:ext cx="1056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Check: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316" y="1107991"/>
            <a:ext cx="8844895" cy="9002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 &lt;- c(1,1,1,1)</a:t>
            </a:r>
          </a:p>
          <a:p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1,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2,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3,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4,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050" dirty="0">
                <a:solidFill>
                  <a:schemeClr val="bg1"/>
                </a:solidFill>
                <a:latin typeface="Courier"/>
                <a:cs typeface="Courier"/>
              </a:rPr>
              <a:t> = f0</a:t>
            </a:r>
            <a:r>
              <a:rPr lang="en-US" sz="1050" dirty="0" smtClean="0">
                <a:solidFill>
                  <a:schemeClr val="bg1"/>
                </a:solidFill>
                <a:latin typeface="Courier"/>
                <a:cs typeface="Courier"/>
              </a:rPr>
              <a:t>)$</a:t>
            </a:r>
            <a:r>
              <a:rPr lang="en-US" sz="105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conditional.grad</a:t>
            </a:r>
            <a:endParaRPr lang="en-US" sz="105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0" y="2348163"/>
            <a:ext cx="9091237" cy="1575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832" y="4407296"/>
            <a:ext cx="3979779" cy="14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423" y="793296"/>
            <a:ext cx="8881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Try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i="1" dirty="0" smtClean="0">
                <a:latin typeface="Times New Roman"/>
                <a:cs typeface="Times New Roman"/>
              </a:rPr>
              <a:t>k </a:t>
            </a:r>
            <a:r>
              <a:rPr lang="en-US" dirty="0" smtClean="0">
                <a:latin typeface="Times New Roman"/>
                <a:cs typeface="Times New Roman"/>
              </a:rPr>
              <a:t>= 7 (i.e. </a:t>
            </a:r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7</a:t>
            </a:r>
            <a:r>
              <a:rPr lang="en-US" dirty="0" smtClean="0">
                <a:latin typeface="Times New Roman"/>
                <a:cs typeface="Times New Roman"/>
              </a:rPr>
              <a:t>) with the 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71" y="3321923"/>
            <a:ext cx="7603796" cy="1088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27" y="1904496"/>
            <a:ext cx="4352528" cy="611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33" y="4956290"/>
            <a:ext cx="8735648" cy="14743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423" y="143047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2087" y="2892230"/>
            <a:ext cx="1654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b.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51" y="4511918"/>
            <a:ext cx="163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c.</a:t>
            </a:r>
            <a:r>
              <a:rPr lang="en-US" sz="2400" dirty="0" smtClean="0">
                <a:latin typeface="Times New Roman"/>
                <a:cs typeface="Times New Roman"/>
              </a:rPr>
              <a:t> Evaluate: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8376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423" y="793296"/>
            <a:ext cx="888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Reminder on the Slayer field and the parameterization we will use for this example: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7566" y="80254"/>
            <a:ext cx="381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Another Example</a:t>
            </a:r>
            <a:endParaRPr lang="en-US" sz="4000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77865" y="2020326"/>
            <a:ext cx="4055883" cy="3967643"/>
            <a:chOff x="2129778" y="1840411"/>
            <a:chExt cx="4055883" cy="3967643"/>
          </a:xfrm>
        </p:grpSpPr>
        <p:grpSp>
          <p:nvGrpSpPr>
            <p:cNvPr id="7" name="Group 6"/>
            <p:cNvGrpSpPr/>
            <p:nvPr/>
          </p:nvGrpSpPr>
          <p:grpSpPr>
            <a:xfrm>
              <a:off x="2716041" y="1850948"/>
              <a:ext cx="914400" cy="1026200"/>
              <a:chOff x="2228901" y="1365407"/>
              <a:chExt cx="914400" cy="10262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398999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2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639378" y="1840411"/>
              <a:ext cx="914400" cy="1026200"/>
              <a:chOff x="2228901" y="1365407"/>
              <a:chExt cx="914400" cy="10262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412367" y="1365407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1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129778" y="3533212"/>
              <a:ext cx="914400" cy="1015663"/>
              <a:chOff x="2228901" y="1392143"/>
              <a:chExt cx="914400" cy="101566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72263" y="1392143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4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271261" y="3509307"/>
              <a:ext cx="914400" cy="1015663"/>
              <a:chOff x="2228901" y="1378775"/>
              <a:chExt cx="914400" cy="101566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425735" y="1378775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5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713048" y="4792391"/>
              <a:ext cx="914400" cy="1015663"/>
              <a:chOff x="2228901" y="1405511"/>
              <a:chExt cx="914400" cy="101566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425735" y="1405511"/>
                <a:ext cx="56938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latin typeface="Times New Roman"/>
                    <a:cs typeface="Times New Roman"/>
                  </a:rPr>
                  <a:t>3</a:t>
                </a:r>
                <a:endParaRPr lang="en-US" sz="6000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23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77" y="1506843"/>
            <a:ext cx="1092200" cy="552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318" y="1812846"/>
            <a:ext cx="1084668" cy="548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750" y="3986500"/>
            <a:ext cx="1084668" cy="54864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949" y="3986500"/>
            <a:ext cx="1084668" cy="5486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2377" y="6024161"/>
            <a:ext cx="1084668" cy="54864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5763786" y="3628874"/>
            <a:ext cx="1495267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4922112" y="2999517"/>
            <a:ext cx="2336941" cy="50405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42998" y="2859828"/>
            <a:ext cx="1056932" cy="54980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cxnSpLocks noChangeAspect="1"/>
          </p:cNvCxnSpPr>
          <p:nvPr/>
        </p:nvCxnSpPr>
        <p:spPr>
          <a:xfrm>
            <a:off x="2062802" y="3459331"/>
            <a:ext cx="811147" cy="255274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943548" y="5412497"/>
            <a:ext cx="672634" cy="950871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 flipV="1">
            <a:off x="5090355" y="4024617"/>
            <a:ext cx="978908" cy="1697067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364106" y="1732638"/>
            <a:ext cx="0" cy="825182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421227" y="4109377"/>
            <a:ext cx="1095636" cy="1518728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2787566" y="5311852"/>
            <a:ext cx="805273" cy="1051516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657" y="1303098"/>
            <a:ext cx="1778350" cy="5486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0671" y="2466600"/>
            <a:ext cx="1778350" cy="548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27" y="5353785"/>
            <a:ext cx="1778350" cy="54864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13185" y="3336221"/>
            <a:ext cx="1778350" cy="54864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296" y="2351292"/>
            <a:ext cx="1961230" cy="5486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60" y="3202541"/>
            <a:ext cx="1961230" cy="54864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9263" y="5513447"/>
            <a:ext cx="1961230" cy="54864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231" y="6150009"/>
            <a:ext cx="1961230" cy="5486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533" y="6185222"/>
            <a:ext cx="196123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3" y="1569425"/>
            <a:ext cx="8638024" cy="369331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Slayer field model: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de-DE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de-DE" sz="1300" dirty="0">
                <a:solidFill>
                  <a:schemeClr val="bg1"/>
                </a:solidFill>
                <a:latin typeface="Courier"/>
                <a:cs typeface="Courier"/>
              </a:rPr>
              <a:t> &lt;- ~1:2+1:3+1:4+1:5+2:3+2:4+2:5+3:4+3:</a:t>
            </a:r>
            <a:r>
              <a:rPr lang="de-DE" sz="1300" dirty="0" smtClean="0">
                <a:solidFill>
                  <a:schemeClr val="bg1"/>
                </a:solidFill>
                <a:latin typeface="Courier"/>
                <a:cs typeface="Courier"/>
              </a:rPr>
              <a:t>5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slay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seed=1)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f0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Grab the first sampled configuration: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X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423" y="793296"/>
            <a:ext cx="8945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The </a:t>
            </a:r>
            <a:r>
              <a:rPr lang="en-US" dirty="0" smtClean="0">
                <a:latin typeface="Times New Roman"/>
                <a:cs typeface="Times New Roman"/>
              </a:rPr>
              <a:t>Slayer field </a:t>
            </a:r>
            <a:r>
              <a:rPr lang="en-US" dirty="0" smtClean="0">
                <a:latin typeface="Times New Roman"/>
                <a:cs typeface="Times New Roman"/>
              </a:rPr>
              <a:t>model </a:t>
            </a:r>
            <a:r>
              <a:rPr lang="en-US" i="1" u="sng" dirty="0" smtClean="0">
                <a:latin typeface="Times New Roman"/>
                <a:cs typeface="Times New Roman"/>
              </a:rPr>
              <a:t>with all parameters different between nodes and edges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r>
              <a:rPr lang="en-US" dirty="0" smtClean="0">
                <a:latin typeface="Times New Roman"/>
                <a:cs typeface="Times New Roman"/>
              </a:rPr>
              <a:t> Using a  random parameter vector, get a sample of configurations and grab the first to be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095" y="5402847"/>
            <a:ext cx="1358900" cy="838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46724" y="5877906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X</a:t>
            </a:r>
            <a:r>
              <a:rPr lang="en-US" baseline="-25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97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194" y="1796415"/>
            <a:ext cx="5025512" cy="4020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09314" y="341706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weight vector: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8" y="3565208"/>
            <a:ext cx="296672" cy="2132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448" y="2864105"/>
            <a:ext cx="1365840" cy="1585349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756914" y="47802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has entries numerically equivalent to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83" y="4958049"/>
            <a:ext cx="260096" cy="18694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5551" y="1834444"/>
            <a:ext cx="15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n</a:t>
            </a:r>
            <a:r>
              <a:rPr lang="en-US" b="1" dirty="0" smtClean="0">
                <a:latin typeface="Times New Roman"/>
                <a:cs typeface="Times New Roman"/>
              </a:rPr>
              <a:t>ode energies</a:t>
            </a:r>
            <a:endParaRPr lang="en-US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694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626" y="93644"/>
            <a:ext cx="4352528" cy="6110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5103" y="1203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a. Show: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860921"/>
            <a:ext cx="8638024" cy="156966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#a.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E(X3|X/X3)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dE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/dth7: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dE.X3.Xb[7]</a:t>
            </a:r>
          </a:p>
        </p:txBody>
      </p:sp>
      <p:sp>
        <p:nvSpPr>
          <p:cNvPr id="7" name="Rectangle 6"/>
          <p:cNvSpPr/>
          <p:nvPr/>
        </p:nvSpPr>
        <p:spPr>
          <a:xfrm>
            <a:off x="5761578" y="1733718"/>
            <a:ext cx="1524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/>
                <a:cs typeface="Times New Roman"/>
              </a:rPr>
              <a:t>X</a:t>
            </a:r>
            <a:r>
              <a:rPr lang="en-US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en-US" dirty="0" smtClean="0">
                <a:solidFill>
                  <a:schemeClr val="bg1"/>
                </a:solidFill>
                <a:latin typeface="Times New Roman"/>
                <a:cs typeface="Times New Roman"/>
              </a:rPr>
              <a:t>: (2,2,1,1,0)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35" y="2663008"/>
            <a:ext cx="8184896" cy="35291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18" y="6367288"/>
            <a:ext cx="3634973" cy="45719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205789" y="6125325"/>
            <a:ext cx="0" cy="4653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2421" y="6590632"/>
            <a:ext cx="60157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1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436" y="122387"/>
            <a:ext cx="7039301" cy="10076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866" y="151032"/>
            <a:ext cx="140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b.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275329"/>
            <a:ext cx="8638024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b. Requisite energies, potentials and gradients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(E.X3.Xb)   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X,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 &lt;- dE.X3.Xb$conditional.grad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energies, potentials and gradients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complement.at.idx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(configuration = X,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complement.index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E.X3.Xbc  &lt;- conditional.config.energy2(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theta.par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NULL,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P.X3.Xbc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(E.X3.Xbc)            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complement potential needed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conditional.energy.gradient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Xc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dE.X3.Xbc &lt;- dE.X3.Xbc$conditional.grad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complement derivative needed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 Z_{X_3|{\bf X}_1\slash X_3}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 &lt;- P.X3.Xb * dE.X3.Xb[7] + P.X3.Xbc * dE.X3.Xbc[7]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dZ.X3.Xb.th7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558" y="5889577"/>
            <a:ext cx="1714500" cy="5588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46421" y="748632"/>
            <a:ext cx="1216526" cy="51409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98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18" y="407802"/>
            <a:ext cx="7383198" cy="12461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8" y="421170"/>
            <a:ext cx="1395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</a:t>
            </a:r>
            <a:r>
              <a:rPr lang="en-US" sz="2000" dirty="0" smtClean="0">
                <a:latin typeface="Times New Roman"/>
                <a:cs typeface="Times New Roman"/>
              </a:rPr>
              <a:t> Evaluate: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6944" y="2064053"/>
            <a:ext cx="8956848" cy="269304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c. First compute the required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Z(X3|X/X3)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logZ.X3.Xb &lt;- logsumexp2(c(E.X3.Xb, E.X3.Xbc))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Z.X3.Xb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(logZ.X3.Xb)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the required probabilities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  &lt;- P.X3.Xb/Z.X3.Xb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Pr.X3.Xbc  &lt;- P.X3.Xbc/Z.X3.Xb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Assemble 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frac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{\partial}{\partial \theta_7}\log\Big( Z_{X_3|{\bf X}_1\slash X_3} \Big)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Pr.X3.Xb * dE.X3.Xb[7] + Pr.X3.Xbc * dE.X3.Xbc[7]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Or we can do this: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1/Z.X3.Xb * dZ.X3.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Xb.th7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27" y="5168231"/>
            <a:ext cx="55372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7123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882" y="2753643"/>
            <a:ext cx="757463" cy="507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657" y="2666582"/>
            <a:ext cx="4716494" cy="6766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234" y="1892923"/>
            <a:ext cx="4255306" cy="668408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3680451" y="2611936"/>
            <a:ext cx="298232" cy="17463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852253" y="2451323"/>
            <a:ext cx="291363" cy="207443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9899" y="4357725"/>
            <a:ext cx="4626411" cy="7026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2346" y="6419970"/>
            <a:ext cx="1376939" cy="3231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64565" y="1220020"/>
            <a:ext cx="8241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So going back to the (log) pseudo-likelihood of a configuration and its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29" y="164930"/>
            <a:ext cx="847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Times"/>
                <a:cs typeface="Times"/>
              </a:rPr>
              <a:t>Review: </a:t>
            </a:r>
            <a:r>
              <a:rPr lang="en-US" sz="2800" dirty="0">
                <a:latin typeface="Times"/>
                <a:cs typeface="Times"/>
              </a:rPr>
              <a:t>W</a:t>
            </a:r>
            <a:r>
              <a:rPr lang="en-US" sz="2800" dirty="0" smtClean="0">
                <a:latin typeface="Times"/>
                <a:cs typeface="Times"/>
              </a:rPr>
              <a:t>hat we learned about the gradient of the </a:t>
            </a:r>
          </a:p>
          <a:p>
            <a:pPr algn="ctr"/>
            <a:r>
              <a:rPr lang="en-US" sz="2800" dirty="0" smtClean="0">
                <a:latin typeface="Times"/>
                <a:cs typeface="Times"/>
              </a:rPr>
              <a:t>log </a:t>
            </a:r>
            <a:r>
              <a:rPr lang="en-US" sz="2800" dirty="0" err="1" smtClean="0">
                <a:latin typeface="Times"/>
                <a:cs typeface="Times"/>
              </a:rPr>
              <a:t>pseudolikelihood</a:t>
            </a:r>
            <a:r>
              <a:rPr lang="en-US" sz="2800" dirty="0" smtClean="0">
                <a:latin typeface="Times"/>
                <a:cs typeface="Times"/>
              </a:rPr>
              <a:t> for a configuration</a:t>
            </a:r>
            <a:endParaRPr lang="en-US" sz="2800" dirty="0">
              <a:latin typeface="Times"/>
              <a:cs typeface="Time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0666" y="3691388"/>
            <a:ext cx="1641224" cy="2651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8197" y="5368123"/>
            <a:ext cx="2456386" cy="6949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8319" y="3620381"/>
            <a:ext cx="4062348" cy="48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9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64565" y="277825"/>
            <a:ext cx="8241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Looking at the formula for a component of the gradient: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4563" y="1672927"/>
            <a:ext cx="8241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we can compute the gradient by forming these two </a:t>
            </a:r>
            <a:r>
              <a:rPr lang="en-US" sz="2000" dirty="0" smtClean="0">
                <a:latin typeface="Times New Roman"/>
                <a:cs typeface="Times New Roman"/>
              </a:rPr>
              <a:t>matrices (maybe column by column), </a:t>
            </a:r>
            <a:r>
              <a:rPr lang="en-US" sz="2000" dirty="0" smtClean="0">
                <a:latin typeface="Times New Roman"/>
                <a:cs typeface="Times New Roman"/>
              </a:rPr>
              <a:t>subtracting them and finally summing across the columns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the resulting </a:t>
            </a:r>
            <a:r>
              <a:rPr lang="en-US" sz="2000" dirty="0" smtClean="0">
                <a:latin typeface="Times New Roman"/>
                <a:cs typeface="Times New Roman"/>
              </a:rPr>
              <a:t>difference. This formula leaves a lot of room for parallelization.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418223" y="1428819"/>
            <a:ext cx="635772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53995" y="1428819"/>
            <a:ext cx="91653" cy="351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563" y="2779031"/>
            <a:ext cx="8638024" cy="313932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Gradient of the negative log </a:t>
            </a:r>
            <a:r>
              <a:rPr lang="en-US" sz="11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 for a configuration: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&lt;-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param                      = NULL,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= X,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=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cond.en.form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= "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feature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",</a:t>
            </a:r>
          </a:p>
          <a:p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                         = f0)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gnlpl.info$grad.neglogpseudolik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gnlpl.info$dZ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$dZ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[7,3]</a:t>
            </a:r>
          </a:p>
          <a:p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gnlpl.info$Ealpha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-</a:t>
            </a:r>
            <a:r>
              <a:rPr lang="pl-PL" sz="1100" dirty="0" err="1" smtClean="0">
                <a:solidFill>
                  <a:schemeClr val="bg1"/>
                </a:solidFill>
                <a:latin typeface="Courier"/>
                <a:cs typeface="Courier"/>
              </a:rPr>
              <a:t>gnlpl.info</a:t>
            </a:r>
            <a:r>
              <a:rPr lang="pl-PL" sz="1100" dirty="0" err="1">
                <a:solidFill>
                  <a:schemeClr val="bg1"/>
                </a:solidFill>
                <a:latin typeface="Courier"/>
                <a:cs typeface="Courier"/>
              </a:rPr>
              <a:t>$Ealpha</a:t>
            </a:r>
            <a:r>
              <a:rPr lang="pl-PL" sz="1100" dirty="0">
                <a:solidFill>
                  <a:schemeClr val="bg1"/>
                </a:solidFill>
                <a:latin typeface="Courier"/>
                <a:cs typeface="Courier"/>
              </a:rPr>
              <a:t>[7,3</a:t>
            </a:r>
            <a:r>
              <a:rPr lang="pl-PL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pl-PL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32888" y="4386501"/>
            <a:ext cx="1945960" cy="2066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701358" y="5130675"/>
            <a:ext cx="1362506" cy="128738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46" y="871220"/>
            <a:ext cx="4095426" cy="786384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9281" y="4779322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565" y="5285260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6756" y="5791198"/>
            <a:ext cx="3011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9849" y="4766228"/>
            <a:ext cx="0" cy="16387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-26183" y="6181018"/>
            <a:ext cx="39541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Should be answers to a, b and c from previous example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34" y="4909592"/>
            <a:ext cx="7325876" cy="2210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87" y="6472101"/>
            <a:ext cx="1283135" cy="30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73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03" y="509594"/>
            <a:ext cx="8452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Thus for a sample of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configurations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 the pseudo-likelihood and its’ gradient are :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45138"/>
            <a:ext cx="8798097" cy="710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96" y="2992096"/>
            <a:ext cx="8071353" cy="745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131" y="3964288"/>
            <a:ext cx="6767096" cy="7565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87" y="2001801"/>
            <a:ext cx="1968449" cy="69358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131" y="4959432"/>
            <a:ext cx="4308653" cy="7680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09" y="5858468"/>
            <a:ext cx="7998648" cy="7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4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0" y="1171597"/>
            <a:ext cx="8911383" cy="719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10" y="2235721"/>
            <a:ext cx="5144034" cy="726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68595" y="314134"/>
            <a:ext cx="4423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6987" y="3325360"/>
            <a:ext cx="5799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Gradient of sample pseudo-likelihood: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272" y="4122356"/>
            <a:ext cx="5541288" cy="25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33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601633" y="232342"/>
            <a:ext cx="7800150" cy="819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dirty="0" smtClean="0">
                <a:latin typeface="Times New Roman"/>
                <a:cs typeface="Times New Roman"/>
              </a:rPr>
              <a:t>Let’s go back to the two parameter problem we could visualize: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98378" y="1795615"/>
            <a:ext cx="3444067" cy="1038698"/>
            <a:chOff x="5628536" y="2132796"/>
            <a:chExt cx="3444067" cy="1038698"/>
          </a:xfrm>
        </p:grpSpPr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61467" cy="1015663"/>
              <a:chOff x="2101901" y="3092607"/>
              <a:chExt cx="1061467" cy="1015663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250612" y="30926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962" y="1347873"/>
            <a:ext cx="3203120" cy="247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21" y="1211648"/>
            <a:ext cx="1948792" cy="6727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280" y="2965262"/>
            <a:ext cx="1193571" cy="6572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6541" y="2957209"/>
            <a:ext cx="1237702" cy="690251"/>
          </a:xfrm>
          <a:prstGeom prst="rect">
            <a:avLst/>
          </a:prstGeom>
        </p:spPr>
      </p:pic>
      <p:sp>
        <p:nvSpPr>
          <p:cNvPr id="28" name="Content Placeholder 2"/>
          <p:cNvSpPr txBox="1">
            <a:spLocks/>
          </p:cNvSpPr>
          <p:nvPr/>
        </p:nvSpPr>
        <p:spPr>
          <a:xfrm>
            <a:off x="876920" y="4071471"/>
            <a:ext cx="7800150" cy="2632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Using the same sample </a:t>
            </a:r>
            <a:r>
              <a:rPr lang="en-US" sz="2000" dirty="0" smtClean="0">
                <a:latin typeface="Times New Roman"/>
                <a:cs typeface="Times New Roman"/>
              </a:rPr>
              <a:t>of </a:t>
            </a:r>
            <a:r>
              <a:rPr lang="en-US" sz="2000" dirty="0" smtClean="0">
                <a:latin typeface="Times New Roman"/>
                <a:cs typeface="Times New Roman"/>
              </a:rPr>
              <a:t>25 that we used for the previous two parameter example: 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a. </a:t>
            </a:r>
            <a:r>
              <a:rPr lang="en-US" sz="2000" dirty="0">
                <a:latin typeface="Times New Roman"/>
                <a:cs typeface="Times New Roman"/>
              </a:rPr>
              <a:t>C</a:t>
            </a:r>
            <a:r>
              <a:rPr lang="en-US" sz="2000" dirty="0" smtClean="0">
                <a:latin typeface="Times New Roman"/>
                <a:cs typeface="Times New Roman"/>
              </a:rPr>
              <a:t>ompute </a:t>
            </a:r>
            <a:r>
              <a:rPr lang="en-US" sz="2000" dirty="0" smtClean="0">
                <a:latin typeface="Times New Roman"/>
                <a:cs typeface="Times New Roman"/>
              </a:rPr>
              <a:t>the gradient of sample pseudo-likelihood and plot it in </a:t>
            </a:r>
            <a:r>
              <a:rPr lang="en-US" sz="2000" dirty="0" smtClean="0">
                <a:latin typeface="Times New Roman"/>
                <a:cs typeface="Times New Roman"/>
              </a:rPr>
              <a:t>2D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b. Pin </a:t>
            </a:r>
            <a:r>
              <a:rPr lang="en-US" sz="2000" dirty="0" smtClean="0">
                <a:latin typeface="Times New Roman"/>
                <a:cs typeface="Times New Roman"/>
              </a:rPr>
              <a:t>point </a:t>
            </a:r>
            <a:r>
              <a:rPr lang="en-US" sz="2000" dirty="0" smtClean="0">
                <a:latin typeface="Times New Roman"/>
                <a:cs typeface="Times New Roman"/>
              </a:rPr>
              <a:t>a better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approximate minimum of the pseudo-likelihood </a:t>
            </a:r>
            <a:r>
              <a:rPr lang="en-US" sz="2000" dirty="0" smtClean="0">
                <a:latin typeface="Times New Roman"/>
                <a:cs typeface="Times New Roman"/>
              </a:rPr>
              <a:t>    </a:t>
            </a: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surface.</a:t>
            </a:r>
          </a:p>
          <a:p>
            <a:pPr marL="0" indent="0">
              <a:buNone/>
            </a:pPr>
            <a:r>
              <a:rPr lang="en-US" sz="2000" dirty="0" smtClean="0">
                <a:latin typeface="Times New Roman"/>
                <a:cs typeface="Times New Roman"/>
              </a:rPr>
              <a:t>c. </a:t>
            </a:r>
            <a:r>
              <a:rPr lang="en-US" sz="2000" dirty="0" smtClean="0">
                <a:latin typeface="Times New Roman"/>
                <a:cs typeface="Times New Roman"/>
              </a:rPr>
              <a:t>Compute </a:t>
            </a:r>
            <a:r>
              <a:rPr lang="en-US" sz="2000" dirty="0" smtClean="0">
                <a:latin typeface="Times New Roman"/>
                <a:cs typeface="Times New Roman"/>
              </a:rPr>
              <a:t>the potentials from the optimal parameter vector and compare </a:t>
            </a:r>
            <a:endParaRPr lang="en-US" sz="2000" dirty="0" smtClean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</a:t>
            </a:r>
            <a:r>
              <a:rPr lang="en-US" sz="2000" dirty="0" smtClean="0">
                <a:latin typeface="Times New Roman"/>
                <a:cs typeface="Times New Roman"/>
              </a:rPr>
              <a:t>to </a:t>
            </a:r>
            <a:r>
              <a:rPr lang="en-US" sz="2000" dirty="0" smtClean="0">
                <a:latin typeface="Times New Roman"/>
                <a:cs typeface="Times New Roman"/>
              </a:rPr>
              <a:t>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58071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293" y="102939"/>
            <a:ext cx="8386323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First lets get a sample of configurations from a "true" model: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 "true" theta is: (1.098612, -0.7096765) which translates to the potentials </a:t>
            </a:r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below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248228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9221" y="805459"/>
            <a:ext cx="8386323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Instantiate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an empty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two node two parameter model to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work with: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2)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Set up a grid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theta1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 0.0, to=2.5, by = 0.05)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(from =  -2.0, to=1.0, by = 0.05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Sample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pseudo-likelihood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likelihood and their gradients: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the negative log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Containers for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negative log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26125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481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756914" y="314136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    is called the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weight matrix: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04514" y="466236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If </a:t>
            </a:r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= </a:t>
            </a:r>
            <a:r>
              <a:rPr lang="en-US" sz="2200" b="1" dirty="0" smtClean="0">
                <a:latin typeface="Times New Roman"/>
                <a:cs typeface="Times New Roman"/>
              </a:rPr>
              <a:t>id</a:t>
            </a:r>
            <a:r>
              <a:rPr lang="en-US" sz="2200" dirty="0" smtClean="0">
                <a:latin typeface="Times New Roman"/>
                <a:cs typeface="Times New Roman"/>
              </a:rPr>
              <a:t>(m) (all ones vector) then        has entries numerically equivalent to edge </a:t>
            </a:r>
            <a:r>
              <a:rPr lang="en-US" sz="2200" i="1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energies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47" y="3315421"/>
            <a:ext cx="382010" cy="214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768" y="4853212"/>
            <a:ext cx="382010" cy="21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104" y="2634862"/>
            <a:ext cx="3244566" cy="149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316" y="1786946"/>
            <a:ext cx="5146923" cy="4012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6914" y="1804410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edge energies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Using feature functions we can write node and edge energies in convenient matrix-vector form(s):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488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89364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count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for(j in 1:length(theta2))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theta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c(theta1[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Negative log pseudo likelihood and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npll.info$samp.grad.neglogpseudolik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Negative log likelihood and gradient: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   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update.crf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=T Must be true to use the current theta. NOTE: par in fit will ne changing!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534021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8149" y="992492"/>
            <a:ext cx="8656552" cy="433964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Library to help plot vector fields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Make a 2D plot of the gradient for the negative log pseudo likelihood: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u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#-------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 for the negative log likelihood: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grad.nll.mat.u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grad.nll.mat.v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likelihood: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contour = TRUE,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negative log likelihood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v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vl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add = TRUE, by = 6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007018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87" y="3668453"/>
            <a:ext cx="8265744" cy="3189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31" y="277450"/>
            <a:ext cx="8045893" cy="3189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1563" y="81060"/>
            <a:ext cx="487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pseudo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15851" y="3480507"/>
            <a:ext cx="412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Negative log likelihood and its gradient: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75" y="450392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a.</a:t>
            </a:r>
            <a:endParaRPr lang="en-US" sz="2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0486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75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8149" y="992492"/>
            <a:ext cx="8656552" cy="575542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Optimize theta: find minimum of </a:t>
            </a:r>
            <a:r>
              <a:rPr lang="en-US" sz="1600" dirty="0">
                <a:solidFill>
                  <a:srgbClr val="0CFF00"/>
                </a:solidFill>
                <a:latin typeface="Courier"/>
                <a:cs typeface="Courier"/>
              </a:rPr>
              <a:t>negative log pseudo-likelihood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gradient &lt;- function(par,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c(0,0)   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Reset theta to start at 0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neglogpseudolik2,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= fit,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conditional.energy.function.type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"feature",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   = f0,  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gradQ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6014525"/>
            <a:ext cx="28448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20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66" y="450392"/>
            <a:ext cx="453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b.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355" y="141380"/>
            <a:ext cx="8656552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a new CRF object to do the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negative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log likelihood minimization: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(fit2, 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fit2$node.par[1,1,]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fit2$node.par[2,1,]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fit2$edge.par[[1]][1,1,1]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fit2$edge.par[[1]][2,2,1]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fit2$par.stat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instances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&lt;- c(0,0)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par          = fit2$par,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grad of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  = fit2,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= TRUE,            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4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fit2$gradient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fit2$nll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fit2$par 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par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774" y="4816391"/>
            <a:ext cx="36068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47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465" y="22943"/>
            <a:ext cx="433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/>
                <a:cs typeface="Times New Roman"/>
              </a:rPr>
              <a:t>c</a:t>
            </a:r>
            <a:r>
              <a:rPr lang="en-US" sz="2800" dirty="0" smtClean="0">
                <a:latin typeface="Times New Roman"/>
                <a:cs typeface="Times New Roman"/>
              </a:rPr>
              <a:t>.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0506" y="557145"/>
            <a:ext cx="8656552" cy="483209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Instantiate the true model with the actual theta: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2)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c(1.098612, -0.7096765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Re-scale potentials to ensure they are in "standard form":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fit,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o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ut.pot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fit2$par,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fit2,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fit$node.pot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fit2$node.pot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tru$edge.pot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fit$edge.pot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fit2$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02" y="1073709"/>
            <a:ext cx="2130970" cy="566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8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57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613" y="319099"/>
            <a:ext cx="8638024" cy="629403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~A:B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node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c(3,1)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True edge pots: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c(3, 6.1),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c(6.1, 3)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known.model$node.pot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[2,]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So now sample from the model as if we obtained an experimental sample: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925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906264"/>
            <a:ext cx="8638024" cy="5632310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ibrary(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rgl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Instantiate a two node two parameter model to fit: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fit,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2)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&lt;- 1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&lt;- 2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n2p &lt;-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nodes2params.list2(fit,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Set up a grid of theta's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over which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compute the sample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2.0, to=2.5, by = 0.005)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(from =  0.4, to=0.8, by = 0.005)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dim(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pseudo-likelihoods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over the theta grid: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array(NA,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print(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theta   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73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13" y="851644"/>
            <a:ext cx="8638024" cy="397031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Look for the rough minimum: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hist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Plot the sample pseudo-likelihood over the theta grid and the rough minimum: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plot3d(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="theta1",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="theta2",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="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texts = "min")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lines3d(c(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[min.idx,2]), 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text3d(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[min.idx,1],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[min.idx,2], max(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texts = "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267781"/>
            <a:ext cx="6819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23355" y="97340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models considered here there will only be 2 states at each node. Also each state has weight 1. That is:</a:t>
            </a:r>
            <a:endParaRPr lang="en-US" sz="24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38" y="2046536"/>
            <a:ext cx="4299071" cy="332525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275492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node and edge weights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72" y="3447447"/>
            <a:ext cx="1345135" cy="764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483" y="3412261"/>
            <a:ext cx="2843700" cy="800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04045" y="4510791"/>
            <a:ext cx="7800150" cy="50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corresponding node and edge energies in table form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129" y="5128410"/>
            <a:ext cx="3341102" cy="6682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3" y="6036467"/>
            <a:ext cx="8896376" cy="65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0"/>
            <a:ext cx="73800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56" y="81930"/>
            <a:ext cx="4383385" cy="61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8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5525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a.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362"/>
            <a:ext cx="9144000" cy="5903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7619"/>
            <a:ext cx="9144000" cy="65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9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" y="73322"/>
            <a:ext cx="4752081" cy="644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613" y="988194"/>
            <a:ext cx="8638024" cy="550920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Gradient of the sample neg. log pseudo-likelihood: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Make a 2D plot of the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OceanView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Sample negative log pseudo-likelihood: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image2D(x = theta1, y = theta2, z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contour = TRUE)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Gradient: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quiver2D(x = theta1, y = theta2, u = u, v = v, add = TRUE, by = 8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9066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8" y="1187941"/>
            <a:ext cx="4228794" cy="49429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07" y="1261872"/>
            <a:ext cx="4896582" cy="49034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91" y="589683"/>
            <a:ext cx="3347906" cy="3170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68" y="603339"/>
            <a:ext cx="1412592" cy="3026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182562"/>
            <a:ext cx="860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b</a:t>
            </a:r>
            <a:r>
              <a:rPr lang="en-US" sz="2000" dirty="0" smtClean="0">
                <a:latin typeface="Times New Roman"/>
                <a:cs typeface="Times New Roman"/>
              </a:rPr>
              <a:t>. 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5335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567847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Nail down the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which(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== min(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&lt;- 0.01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min.idx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theta1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[min.idx,1]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theta2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seq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(from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to=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[min.idx,2] +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epsl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by = 0.0001)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array(NA, c(length(theta1), length(theta2)))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  &lt;- array(NA, c(length(theta1), length(theta2)))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prod(dim(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count &lt;- 1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1:length(theta1))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1:length(theta2)) 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print(count)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theta.mat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&lt;- count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theta            &lt;- c(theta1[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theta2[j])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  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 TRUE)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grad.neglogpseudolik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(par = theta,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fit, samples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f0)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[2]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count &lt;- count + 1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13350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13" y="988194"/>
            <a:ext cx="8638024" cy="381642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theta.grid2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(theta1,theta2))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neg.log.psls2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grad.neg.log.psls2.u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grad.npll.mat.u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grad.neg.log.psls2.v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grad.npll.mat.v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min(neg.log.psls2)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min.idx2 &lt;- which(neg.log.psls2 == min(neg.log.psls2))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Tighter minimum: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c(theta.grid2[min.idx2,1], theta.grid2[min.idx2,2], neg.log.psls2[min.idx2])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#Gradient at tighter min: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c(grad.neg.log.psls2.u[min.idx2], grad.neg.log.psls2.v[min.idx2]) 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Color 3D sample negative log pseudo-likelihood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surface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&lt;- 256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color &lt;- rev(rainbow(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start = 0/6, end = 2/6)) #Color band width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&lt;- cut(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nbcol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   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persp3d(theta1, theta2,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npll.mat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aspect=c(1,1,1), col=color[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zcol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],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xlab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ylab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="",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zlab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="")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lines3d(c(theta.grid2[min.idx2,1],theta.grid2[min.idx2,1]),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(theta.grid2[min.idx2,2],theta.grid2[min.idx2,2]), </a:t>
            </a:r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(neg.log.psls2[min.idx2], max(neg.log.psls2)))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text3d(theta.grid2[min.idx2,1], theta.grid2[min.idx2,2], max(neg.log.psls2), texts = "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min”)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3654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431" y="3320576"/>
            <a:ext cx="3347906" cy="3170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3318" y="73322"/>
            <a:ext cx="8628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c. Now let’s really nail down the minimum of the negative log pseudo-likelihood: 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09" y="428757"/>
            <a:ext cx="4842922" cy="5483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19271" y="5727263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14" name="Rectangle 13"/>
          <p:cNvSpPr/>
          <p:nvPr/>
        </p:nvSpPr>
        <p:spPr>
          <a:xfrm>
            <a:off x="423318" y="4623444"/>
            <a:ext cx="405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Symbol" charset="2"/>
                <a:cs typeface="Symbol" charset="2"/>
              </a:rPr>
              <a:t>q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515" y="5570815"/>
            <a:ext cx="5475175" cy="11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00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8486" y="291043"/>
            <a:ext cx="8666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d. Compute </a:t>
            </a:r>
            <a:r>
              <a:rPr lang="en-US" dirty="0">
                <a:latin typeface="Times New Roman"/>
                <a:cs typeface="Times New Roman"/>
              </a:rPr>
              <a:t>the potentials from the optimal parameter vector and compare to those used to generate the original sample.</a:t>
            </a:r>
          </a:p>
        </p:txBody>
      </p:sp>
    </p:spTree>
    <p:extLst>
      <p:ext uri="{BB962C8B-B14F-4D97-AF65-F5344CB8AC3E}">
        <p14:creationId xmlns:p14="http://schemas.microsoft.com/office/powerpoint/2010/main" val="374926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33509" y="105839"/>
            <a:ext cx="2549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Slayer field total gradient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563" y="52920"/>
            <a:ext cx="8638024" cy="6740305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Slayer field model: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Make up random potentials and return a CRF-object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=100, seed=1)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Identify which nodes are associated with which parameters.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n2p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nodes2params.list(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storeQ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Sample negative log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pseudolikelihood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sum(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f0)}))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Initalize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a gradient vector: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array(0,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known.model$n.par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Compute the sample gradient using the current theta in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for(n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{  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grad.neglogpseudolik.config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[n,],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phi.config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node.complement.conditional.energies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par                                  = NULL,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= f0)$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gradient.log.pseudolikelihood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neg.log.psl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neg.log.psl.grad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2935" y="52920"/>
            <a:ext cx="31806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FF00"/>
                </a:solidFill>
              </a:rPr>
              <a:t>Check</a:t>
            </a:r>
            <a:endParaRPr lang="en-US" sz="9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84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1858" y="1958011"/>
            <a:ext cx="205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Koller</a:t>
            </a:r>
            <a:r>
              <a:rPr lang="en-US" dirty="0" smtClean="0"/>
              <a:t> total gradient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0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Here is how one and two-body energy calculations can be implemented in 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5319" y="1286581"/>
            <a:ext cx="6833722" cy="550920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Consider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an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Ising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-like model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with: 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tau   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&lt;- c(2, 3.4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node weights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(      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edge weights</a:t>
            </a:r>
            <a:endParaRPr lang="en-US" sz="16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c(1,9),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c(3,-2)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 &lt;- c(f(1) %*% tau , f(2) %*% tau)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two-body 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energies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f(2)),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e2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9041" y="3073400"/>
            <a:ext cx="1663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45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3" y="5515912"/>
            <a:ext cx="9044367" cy="800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98" y="3449494"/>
            <a:ext cx="5714045" cy="823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749" y="1642091"/>
            <a:ext cx="6063415" cy="3779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82102" y="277260"/>
            <a:ext cx="7800150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Summary: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2595" y="997497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log-likelihood for sample: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52595" y="2892954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Pseudo log-likelihood for a configuration: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04995" y="4959372"/>
            <a:ext cx="6942278" cy="556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Total pseudo log-likelihood for sample:</a:t>
            </a:r>
          </a:p>
        </p:txBody>
      </p:sp>
    </p:spTree>
    <p:extLst>
      <p:ext uri="{BB962C8B-B14F-4D97-AF65-F5344CB8AC3E}">
        <p14:creationId xmlns:p14="http://schemas.microsoft.com/office/powerpoint/2010/main" val="265998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167506" y="2121185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90743" y="3748948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08143" y="3725913"/>
            <a:ext cx="1029382" cy="1026200"/>
            <a:chOff x="2228901" y="1428907"/>
            <a:chExt cx="1029382" cy="1026200"/>
          </a:xfrm>
        </p:grpSpPr>
        <p:sp>
          <p:nvSpPr>
            <p:cNvPr id="11" name="Oval 1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3" name="Straight Connector 12"/>
          <p:cNvCxnSpPr>
            <a:endCxn id="8" idx="2"/>
          </p:cNvCxnSpPr>
          <p:nvPr/>
        </p:nvCxnSpPr>
        <p:spPr>
          <a:xfrm flipV="1">
            <a:off x="3822543" y="4292548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V="1">
            <a:off x="3514215" y="288985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181100" y="762000"/>
            <a:ext cx="284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Logistic regression for A????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985" y="1446403"/>
            <a:ext cx="1167758" cy="61572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685" y="2840659"/>
            <a:ext cx="2277530" cy="613452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 noChangeAspect="1"/>
          </p:cNvCxnSpPr>
          <p:nvPr/>
        </p:nvCxnSpPr>
        <p:spPr>
          <a:xfrm flipH="1" flipV="1">
            <a:off x="5072139" y="285598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05" y="4449803"/>
            <a:ext cx="1125844" cy="604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7662" y="5035797"/>
            <a:ext cx="2166644" cy="5872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8023" y="4581295"/>
            <a:ext cx="1104412" cy="5858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306" y="2889857"/>
            <a:ext cx="2277137" cy="60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29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Again, for a Potts-like model things are pretty similar: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719" y="943681"/>
            <a:ext cx="8696073" cy="5478422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Consider an Potts-like model with node/edge weights: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tau   &lt;- c(2, 3.4, 3)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omega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  9,   4.1),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c(3, -2,  -2.3),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c(6, -5.7,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3  )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Define states and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feature </a:t>
            </a:r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function: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s3 &lt;- 3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(c((y==s1),(y==s2),(y==s3))) }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one-body energies: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 &lt;- c(f(1) %*% tau, f(2) %*% tau, f(3) %*% tau)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e1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two body energies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e2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c(f(1) %*% omega %*% f(1), f(1) %*% omega %*% f(2), f(1)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c(f(2) %*% omega %*% f(1), f(2) %*% omega %*% f(2), f(2) %*% omega %*% f(3)),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c(f(3) %*% omega %*% f(1), f(3) %*% omega %*% f(2), f(3) %*% omega %*% f(3))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e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2</a:t>
            </a:r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600" y="1284635"/>
            <a:ext cx="21971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42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704045" y="79229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Finally the node and edge potentials are: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55361" y="271491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 these components we can write the full joint probability distribution as: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29" y="1561076"/>
            <a:ext cx="2487259" cy="8196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30" y="1555768"/>
            <a:ext cx="4143827" cy="82497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623" y="3615741"/>
            <a:ext cx="3043321" cy="713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342" y="4595597"/>
            <a:ext cx="2305944" cy="6905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166" y="5629689"/>
            <a:ext cx="3105526" cy="6860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38671" y="6421991"/>
            <a:ext cx="530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Note, this is the same for </a:t>
            </a:r>
            <a:r>
              <a:rPr lang="en-US" dirty="0" err="1" smtClean="0">
                <a:latin typeface="Times New Roman"/>
                <a:cs typeface="Times New Roman"/>
              </a:rPr>
              <a:t>Ising</a:t>
            </a:r>
            <a:r>
              <a:rPr lang="en-US" dirty="0" smtClean="0">
                <a:latin typeface="Times New Roman"/>
                <a:cs typeface="Times New Roman"/>
              </a:rPr>
              <a:t> </a:t>
            </a:r>
            <a:r>
              <a:rPr lang="en-US" i="1" dirty="0" smtClean="0">
                <a:latin typeface="Times New Roman"/>
                <a:cs typeface="Times New Roman"/>
              </a:rPr>
              <a:t>and</a:t>
            </a:r>
            <a:r>
              <a:rPr lang="en-US" dirty="0" smtClean="0">
                <a:latin typeface="Times New Roman"/>
                <a:cs typeface="Times New Roman"/>
              </a:rPr>
              <a:t> Potts-like models.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169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396154"/>
            <a:ext cx="7620000" cy="176205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My little add on R package to do some stuff in these Notes can be found at:</a:t>
            </a:r>
          </a:p>
          <a:p>
            <a:endParaRPr lang="en-US" sz="2400" dirty="0">
              <a:latin typeface="Times New Roman"/>
              <a:cs typeface="Times New Roman"/>
            </a:endParaRPr>
          </a:p>
          <a:p>
            <a:r>
              <a:rPr lang="en-US" sz="2400" dirty="0" smtClean="0">
                <a:latin typeface="Times New Roman"/>
                <a:cs typeface="Times New Roman"/>
              </a:rPr>
              <a:t>To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install in R</a:t>
            </a:r>
            <a:r>
              <a:rPr lang="en-US" sz="2400" dirty="0" smtClean="0">
                <a:latin typeface="Times New Roman"/>
                <a:cs typeface="Times New Roman"/>
              </a:rPr>
              <a:t>, run the lines: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899" y="2358799"/>
            <a:ext cx="8911551" cy="3139321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First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install.packages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Turn on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and install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from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github</a:t>
            </a:r>
            <a:endParaRPr lang="en-US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should automatically install CRF and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devtools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install_github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("npetraco/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")</a:t>
            </a: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Test and see if the </a:t>
            </a:r>
            <a:r>
              <a:rPr lang="en-US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 library loads. No error messages </a:t>
            </a: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is a sign of success. Don't worry about any warning messages.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05780" y="1179076"/>
            <a:ext cx="4804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https://github.com/npetraco/</a:t>
            </a:r>
            <a:r>
              <a:rPr lang="en-US" sz="2400" dirty="0" smtClean="0">
                <a:hlinkClick r:id="rId2"/>
              </a:rPr>
              <a:t>CRFutil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0129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term in the exponential is the configuration energy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953" y="1241569"/>
            <a:ext cx="3596567" cy="90724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050431" y="2407053"/>
            <a:ext cx="7583609" cy="1210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71570" y="3790911"/>
            <a:ext cx="7800150" cy="58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make the above formula more explicit: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01" y="5140571"/>
            <a:ext cx="8031392" cy="937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21" y="4509206"/>
            <a:ext cx="6206209" cy="3466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6191" y="6297323"/>
            <a:ext cx="4376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In physics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dirty="0" smtClean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000" dirty="0" smtClean="0">
                <a:latin typeface="Times New Roman"/>
                <a:cs typeface="Times New Roman"/>
              </a:rPr>
              <a:t>) is called the Hamiltonian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144502" y="5988749"/>
            <a:ext cx="1642136" cy="207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48155" y="5990523"/>
            <a:ext cx="156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&lt; </a:t>
            </a:r>
            <a:r>
              <a:rPr lang="en-US" i="1" dirty="0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 is implicit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4435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8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94428" y="2750752"/>
            <a:ext cx="1029382" cy="1026200"/>
            <a:chOff x="2902001" y="1543207"/>
            <a:chExt cx="1029382" cy="1026200"/>
          </a:xfrm>
        </p:grpSpPr>
        <p:sp>
          <p:nvSpPr>
            <p:cNvPr id="25" name="Oval 2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17665" y="4378515"/>
            <a:ext cx="1009088" cy="1015663"/>
            <a:chOff x="2101901" y="3092607"/>
            <a:chExt cx="1009088" cy="1015663"/>
          </a:xfrm>
        </p:grpSpPr>
        <p:sp>
          <p:nvSpPr>
            <p:cNvPr id="23" name="Oval 22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735065" y="4355480"/>
            <a:ext cx="1029382" cy="1026200"/>
            <a:chOff x="2228901" y="1428907"/>
            <a:chExt cx="1029382" cy="1026200"/>
          </a:xfrm>
        </p:grpSpPr>
        <p:sp>
          <p:nvSpPr>
            <p:cNvPr id="21" name="Oval 20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35" name="Straight Connector 34"/>
          <p:cNvCxnSpPr>
            <a:endCxn id="23" idx="2"/>
          </p:cNvCxnSpPr>
          <p:nvPr/>
        </p:nvCxnSpPr>
        <p:spPr>
          <a:xfrm flipV="1">
            <a:off x="3649465" y="4922115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 txBox="1">
            <a:spLocks/>
          </p:cNvSpPr>
          <p:nvPr/>
        </p:nvSpPr>
        <p:spPr>
          <a:xfrm>
            <a:off x="665557" y="5342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Compute the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for all node state configurations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72" y="1237344"/>
            <a:ext cx="4299071" cy="332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57" y="5016342"/>
            <a:ext cx="1224757" cy="5381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56" y="2206018"/>
            <a:ext cx="1352444" cy="5447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118" y="5016342"/>
            <a:ext cx="1232335" cy="570283"/>
          </a:xfrm>
          <a:prstGeom prst="rect">
            <a:avLst/>
          </a:prstGeom>
        </p:spPr>
      </p:pic>
      <p:cxnSp>
        <p:nvCxnSpPr>
          <p:cNvPr id="44" name="Straight Connector 43"/>
          <p:cNvCxnSpPr>
            <a:cxnSpLocks noChangeAspect="1"/>
          </p:cNvCxnSpPr>
          <p:nvPr/>
        </p:nvCxnSpPr>
        <p:spPr>
          <a:xfrm flipH="1" flipV="1">
            <a:off x="4883428" y="3492500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 noChangeAspect="1"/>
          </p:cNvCxnSpPr>
          <p:nvPr/>
        </p:nvCxnSpPr>
        <p:spPr>
          <a:xfrm flipV="1">
            <a:off x="3341137" y="3519424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536" y="3695936"/>
            <a:ext cx="1943386" cy="5077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3603537"/>
            <a:ext cx="1854200" cy="52545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3563" y="5419576"/>
            <a:ext cx="1852788" cy="48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93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813613"/>
            <a:ext cx="7800150" cy="440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graph, the energy function is: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917700"/>
            <a:ext cx="7620000" cy="755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35446" y="3366532"/>
            <a:ext cx="181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o</a:t>
            </a:r>
            <a:r>
              <a:rPr lang="en-US" b="1" dirty="0" smtClean="0">
                <a:latin typeface="Times New Roman"/>
                <a:cs typeface="Times New Roman"/>
              </a:rPr>
              <a:t>ne-body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60846" y="3724877"/>
            <a:ext cx="183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Times New Roman"/>
                <a:cs typeface="Times New Roman"/>
              </a:rPr>
              <a:t>two-body energy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3392965"/>
            <a:ext cx="7115697" cy="67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6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719" y="245181"/>
            <a:ext cx="7480157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node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c( 1,    -1.3)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c(-0.85, -2.4)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c(3.82,   1.4)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weights: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c( 3.5, -1.4),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c(-1.4, 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c( 2.6, 0.4),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c( 0.4, 2.5)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c(-0.6,  1.2),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c( 1.2, -0.6)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Energy(A=2,B=1,C=2)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e1.212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e2.212 &lt;-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%*%f(1) + f(1)%*%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 + f(2)%*%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%*%f(2)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e.212  &lt;- e1.212 + e2.212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e.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212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118100"/>
            <a:ext cx="1231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819" y="245181"/>
            <a:ext cx="8218942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To cut down on the amount of work we have to do, use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Define the edge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connectivity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matrix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c(1,2), #AB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c(1,3), #AC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c(2,3)  #BC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function to compute a configuration energy.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c(2,1,2),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same order as edges!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tauA,tauB,tauC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list(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omegaAB,omegaAC,omegaBC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Test: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(c(2,1,2))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to compute all configuration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3721100"/>
            <a:ext cx="3641324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3421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 short hand, but explicitly parameterized way to write the probability distribution is thus: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49" y="1522398"/>
            <a:ext cx="2325878" cy="651951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292630" y="25209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65557" y="468734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order to really be able to use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), we need to know the partition function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291082" y="344304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only contains up to two-body terms, this is also called a </a:t>
            </a:r>
            <a:r>
              <a:rPr lang="en-US" sz="2000" b="1" dirty="0" smtClean="0">
                <a:latin typeface="Times New Roman"/>
                <a:cs typeface="Times New Roman"/>
              </a:rPr>
              <a:t>pair-wise </a:t>
            </a:r>
            <a:r>
              <a:rPr lang="en-US" sz="2000" b="1" dirty="0">
                <a:latin typeface="Times New Roman"/>
                <a:cs typeface="Times New Roman"/>
              </a:rPr>
              <a:t>M</a:t>
            </a:r>
            <a:r>
              <a:rPr lang="en-US" sz="2000" b="1" dirty="0" smtClean="0">
                <a:latin typeface="Times New Roman"/>
                <a:cs typeface="Times New Roman"/>
              </a:rPr>
              <a:t>arkov random field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82" y="6311223"/>
            <a:ext cx="1991856" cy="39469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058606" y="5582125"/>
            <a:ext cx="7800150" cy="716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un-normalized part is a product of potential terms (</a:t>
            </a:r>
            <a:r>
              <a:rPr lang="en-US" sz="2000" b="1" dirty="0" err="1" smtClean="0">
                <a:latin typeface="Times New Roman"/>
                <a:cs typeface="Times New Roman"/>
              </a:rPr>
              <a:t>prodPot</a:t>
            </a:r>
            <a:r>
              <a:rPr lang="en-US" sz="2000" dirty="0" smtClean="0">
                <a:latin typeface="Times New Roman"/>
                <a:cs typeface="Times New Roman"/>
              </a:rPr>
              <a:t>) and is often written as:</a:t>
            </a:r>
            <a:endParaRPr lang="en-US" sz="20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704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561374" y="2431043"/>
            <a:ext cx="7800150" cy="1223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i="1" u="sng" dirty="0" smtClean="0">
                <a:latin typeface="Times New Roman"/>
                <a:cs typeface="Times New Roman"/>
              </a:rPr>
              <a:t>is really hard to get in general</a:t>
            </a:r>
            <a:r>
              <a:rPr lang="en-US" sz="2200" dirty="0" smtClean="0">
                <a:latin typeface="Times New Roman"/>
                <a:cs typeface="Times New Roman"/>
              </a:rPr>
              <a:t> because we have to sum over all configurations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. This gets large quickly with increasing number of nodes and increasing number of node-states.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637535"/>
            <a:ext cx="2717800" cy="9906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70354" y="3704051"/>
            <a:ext cx="7800150" cy="1784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an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>
                <a:latin typeface="Times New Roman"/>
                <a:cs typeface="Times New Roman"/>
              </a:rPr>
              <a:t>-</a:t>
            </a:r>
            <a:r>
              <a:rPr lang="en-US" sz="2000" dirty="0" smtClean="0">
                <a:latin typeface="Times New Roman"/>
                <a:cs typeface="Times New Roman"/>
              </a:rPr>
              <a:t>like model with 20 variables there are 2</a:t>
            </a:r>
            <a:r>
              <a:rPr lang="en-US" sz="2000" baseline="30000" dirty="0" smtClean="0">
                <a:latin typeface="Times New Roman"/>
                <a:cs typeface="Times New Roman"/>
              </a:rPr>
              <a:t>20</a:t>
            </a:r>
            <a:r>
              <a:rPr lang="en-US" sz="2000" dirty="0" smtClean="0">
                <a:latin typeface="Times New Roman"/>
                <a:cs typeface="Times New Roman"/>
              </a:rPr>
              <a:t> = 1048576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baseline="-25000" dirty="0" smtClean="0">
              <a:latin typeface="Times New Roman"/>
              <a:cs typeface="Times New Roman"/>
            </a:endParaRPr>
          </a:p>
          <a:p>
            <a:r>
              <a:rPr lang="en-US" sz="2000" dirty="0" smtClean="0">
                <a:latin typeface="Times New Roman"/>
                <a:cs typeface="Times New Roman"/>
              </a:rPr>
              <a:t>For a Potts-like model with 16 variables and 256 states per node (like a simple 4×4 8-bit image) there are 256</a:t>
            </a:r>
            <a:r>
              <a:rPr lang="en-US" sz="2000" baseline="30000" dirty="0" smtClean="0">
                <a:latin typeface="Times New Roman"/>
                <a:cs typeface="Times New Roman"/>
              </a:rPr>
              <a:t>16</a:t>
            </a:r>
            <a:r>
              <a:rPr lang="en-US" sz="2000" dirty="0" smtClean="0">
                <a:latin typeface="Times New Roman"/>
                <a:cs typeface="Times New Roman"/>
              </a:rPr>
              <a:t> = 3.402824… × 10</a:t>
            </a:r>
            <a:r>
              <a:rPr lang="en-US" sz="2000" baseline="30000" dirty="0" smtClean="0">
                <a:latin typeface="Times New Roman"/>
                <a:cs typeface="Times New Roman"/>
              </a:rPr>
              <a:t>38</a:t>
            </a:r>
            <a:r>
              <a:rPr lang="en-US" sz="2000" dirty="0" smtClean="0">
                <a:latin typeface="Times New Roman"/>
                <a:cs typeface="Times New Roman"/>
              </a:rPr>
              <a:t> explicit terms in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1374" y="5378443"/>
            <a:ext cx="7800150" cy="14266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Luckily, if the potentials are known or can be fit, there are various approaches that take advantage the graph structure for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which can often be used to exactly or approximately compute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802521" y="782120"/>
            <a:ext cx="602972" cy="20566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24788" y="1898505"/>
            <a:ext cx="183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Sum all </a:t>
            </a:r>
            <a:r>
              <a:rPr lang="en-US" dirty="0" err="1" smtClean="0">
                <a:latin typeface="Times New Roman"/>
                <a:cs typeface="Times New Roman"/>
              </a:rPr>
              <a:t>prodPots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7" name="Straight Connector 6"/>
          <p:cNvCxnSpPr>
            <a:stCxn id="4" idx="1"/>
          </p:cNvCxnSpPr>
          <p:nvPr/>
        </p:nvCxnSpPr>
        <p:spPr>
          <a:xfrm>
            <a:off x="5104007" y="2111951"/>
            <a:ext cx="127209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1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70257" y="130930"/>
            <a:ext cx="7800150" cy="49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Triangle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1019" y="624266"/>
            <a:ext cx="8888465" cy="229293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Cf. slide 21 for input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Product Potentials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The Partition function (by brute force...)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Z           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probabilities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38338" y="3565580"/>
            <a:ext cx="1029382" cy="1026200"/>
            <a:chOff x="2902001" y="1543207"/>
            <a:chExt cx="1029382" cy="1026200"/>
          </a:xfrm>
        </p:grpSpPr>
        <p:sp>
          <p:nvSpPr>
            <p:cNvPr id="5" name="Oval 4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761575" y="5193343"/>
            <a:ext cx="1009088" cy="1015663"/>
            <a:chOff x="2101901" y="3092607"/>
            <a:chExt cx="1009088" cy="1015663"/>
          </a:xfrm>
        </p:grpSpPr>
        <p:sp>
          <p:nvSpPr>
            <p:cNvPr id="8" name="Oval 7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8975" y="5170308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8" idx="2"/>
          </p:cNvCxnSpPr>
          <p:nvPr/>
        </p:nvCxnSpPr>
        <p:spPr>
          <a:xfrm flipV="1">
            <a:off x="6293375" y="5736943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7527338" y="4307328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5985047" y="433425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7" y="3439083"/>
            <a:ext cx="4592243" cy="294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30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08919" y="1792666"/>
            <a:ext cx="6841282" cy="489364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The potentials for Cathy-Heather-Mark-Allison: 1-2-3-4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 &lt;- c(0.9,  0.1) *10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 &lt;- c(0.25, 0.75)*4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Psi4 &lt;- c(0.9,  0.1) *10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Psi12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Psi23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Psi34 &lt;-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6*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(c(2/6, 1/6),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c(1/6, 2/6))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"right"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r>
              <a:rPr lang="en-US" sz="1300" dirty="0" smtClean="0">
                <a:solidFill>
                  <a:srgbClr val="00F400"/>
                </a:solidFill>
                <a:latin typeface="Courier"/>
                <a:cs typeface="Courier"/>
              </a:rPr>
              <a:t>wrong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</a:t>
            </a:r>
            <a:endParaRPr lang="en-US" sz="1300" dirty="0" smtClean="0">
              <a:solidFill>
                <a:srgbClr val="00F4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f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&lt;- c(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"Cathy"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"Heather"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"Mark"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>
                <a:solidFill>
                  <a:srgbClr val="00F400"/>
                </a:solidFill>
                <a:latin typeface="Courier"/>
                <a:cs typeface="Courier"/>
              </a:rPr>
              <a:t>"Alison"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0" y="889000"/>
            <a:ext cx="5702300" cy="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3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2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2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019" y="1170366"/>
            <a:ext cx="8888465" cy="52937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Edge connectivity matrix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edges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c(1,2), #Cathy-Heather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c(2,3), #Heather-Mark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c(3,4)  #Mark-Allison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a convenience function wrapper: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edges,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list(log(Psi1),log(Psi2),log(Psi3),log(Psi4)),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list(log(Psi12),log(Psi23),log(Psi34)),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engy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All configuration energies: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ener.func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              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  &lt;-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/Z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Z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72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228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Markov Random Field Notes</a:t>
            </a:r>
            <a:br>
              <a:rPr lang="en-US" dirty="0" smtClean="0"/>
            </a:br>
            <a:r>
              <a:rPr lang="en-US" dirty="0" smtClean="0"/>
              <a:t>Theory and Computation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0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206500"/>
            <a:ext cx="7404100" cy="56261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2956" y="185592"/>
            <a:ext cx="8681643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Schmidt </a:t>
            </a:r>
            <a:r>
              <a:rPr lang="en-US" sz="2200" dirty="0">
                <a:latin typeface="Times New Roman"/>
                <a:cs typeface="Times New Roman"/>
              </a:rPr>
              <a:t>Small 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https</a:t>
            </a:r>
            <a:r>
              <a:rPr lang="en-US" sz="1800" dirty="0">
                <a:latin typeface="Times New Roman"/>
                <a:cs typeface="Times New Roman"/>
                <a:hlinkClick r:id="rId3"/>
              </a:rPr>
              <a:t>://www.cs.ubc.ca/~schmidtm/Software/UGM/</a:t>
            </a:r>
            <a:r>
              <a:rPr lang="en-US" sz="1800" dirty="0" smtClean="0">
                <a:latin typeface="Times New Roman"/>
                <a:cs typeface="Times New Roman"/>
                <a:hlinkClick r:id="rId3"/>
              </a:rPr>
              <a:t>small.html</a:t>
            </a:r>
            <a:endParaRPr lang="en-US" sz="18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936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468866" y="330009"/>
            <a:ext cx="2579260" cy="2296069"/>
            <a:chOff x="2129778" y="1883631"/>
            <a:chExt cx="4185249" cy="3906908"/>
          </a:xfrm>
        </p:grpSpPr>
        <p:grpSp>
          <p:nvGrpSpPr>
            <p:cNvPr id="5" name="Group 4"/>
            <p:cNvGrpSpPr/>
            <p:nvPr/>
          </p:nvGrpSpPr>
          <p:grpSpPr>
            <a:xfrm>
              <a:off x="2716041" y="1894168"/>
              <a:ext cx="1008217" cy="995032"/>
              <a:chOff x="2228901" y="1408627"/>
              <a:chExt cx="1008217" cy="9950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304312" y="1408627"/>
                <a:ext cx="932806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A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4639378" y="1883631"/>
              <a:ext cx="1006374" cy="995032"/>
              <a:chOff x="2228901" y="1408627"/>
              <a:chExt cx="1006374" cy="995032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B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7" name="Straight Arrow Connector 6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/>
            <p:cNvGrpSpPr/>
            <p:nvPr/>
          </p:nvGrpSpPr>
          <p:grpSpPr>
            <a:xfrm>
              <a:off x="2129778" y="3549696"/>
              <a:ext cx="1006374" cy="995032"/>
              <a:chOff x="2228901" y="1408627"/>
              <a:chExt cx="1006374" cy="995032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04312" y="1408627"/>
                <a:ext cx="930963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E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271261" y="3539159"/>
              <a:ext cx="1043766" cy="995032"/>
              <a:chOff x="2228901" y="1408627"/>
              <a:chExt cx="1043766" cy="9950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04312" y="1408627"/>
                <a:ext cx="96835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C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713048" y="4795507"/>
              <a:ext cx="1080506" cy="995032"/>
              <a:chOff x="2228901" y="1408627"/>
              <a:chExt cx="1080506" cy="995032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04312" y="1408627"/>
                <a:ext cx="1005095" cy="995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>
                    <a:latin typeface="Times New Roman"/>
                    <a:cs typeface="Times New Roman"/>
                  </a:rPr>
                  <a:t>D</a:t>
                </a:r>
                <a:endParaRPr lang="en-US" sz="32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endCxn id="21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222" t="13704" r="19283" b="17778"/>
          <a:stretch/>
        </p:blipFill>
        <p:spPr>
          <a:xfrm>
            <a:off x="14986" y="723900"/>
            <a:ext cx="1797032" cy="18157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33600" y="963308"/>
            <a:ext cx="420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This time we’ll assign potentials randomly and use </a:t>
            </a:r>
            <a:r>
              <a:rPr lang="en-US" dirty="0" err="1" smtClean="0">
                <a:latin typeface="Times New Roman"/>
                <a:cs typeface="Times New Roman"/>
              </a:rPr>
              <a:t>CRFutil</a:t>
            </a:r>
            <a:r>
              <a:rPr lang="en-US" dirty="0" smtClean="0">
                <a:latin typeface="Times New Roman"/>
                <a:cs typeface="Times New Roman"/>
              </a:rPr>
              <a:t> convenience functions: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419" y="2705902"/>
            <a:ext cx="9088552" cy="4093429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Graph formula for Slayer field: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~A:B+A:C+A:D+A:E+B:C+B:D+B:E+C:D+D:E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Check the graph: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Adjacenty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B300"/>
                </a:solidFill>
                <a:latin typeface="Courier"/>
                <a:cs typeface="Courier"/>
              </a:rPr>
              <a:t>NEW!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Make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up random potentials and return a CRF-object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slay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=2,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=100, seed=1)$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model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0451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6919" y="559602"/>
            <a:ext cx="8588334" cy="6186307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Get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energies from potentials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and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decorate both with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annotations: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=slay,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slay.params$edge.energies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slay.params$node.potentials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slay.params$edge.potentials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c("A","B","C","D","E")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NEW: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energies: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state.space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energy.func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f)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state.probs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B300"/>
                </a:solidFill>
                <a:latin typeface="Courier"/>
                <a:cs typeface="Courier"/>
              </a:rPr>
              <a:t># NEW: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As a check compute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of all configurations and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from potentials as well: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distribution.from.potentials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gRbase.node.potentials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slay.node.pot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gRbase.edge.potentials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slay.edge.pot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dist.pot.info$state.probs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86116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519" y="1062935"/>
            <a:ext cx="9050074" cy="415498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Check quick to make sure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are the same between the two combination methods: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#library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prodlim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as.data.frame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as.table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Pr.pot2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Pr.pot2[,order(names(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dimnames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)))]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Rearrange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gRbase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state order to be in the same order as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          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function(xx){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row.match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table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gR.idxs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rearrange.idxs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Columns the same?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(Pr.pot2[rearrange.idxs,6],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Pr.pot2[rearrange.idxs,6]-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in a nice table: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*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dist.en.info$logZ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log(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work backwards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Pr.en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Pr.pot2[rearrange.idxs,6])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69679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34792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Example: Slayer field, more elaborate example.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1" y="764036"/>
            <a:ext cx="6146799" cy="594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0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559868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So for this work, the problem then becomes determining the potentials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50094" y="1305034"/>
            <a:ext cx="7800150" cy="517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 will usually choose a </a:t>
            </a:r>
            <a:r>
              <a:rPr lang="en-US" sz="2200" b="1" dirty="0" smtClean="0">
                <a:latin typeface="Times New Roman"/>
                <a:cs typeface="Times New Roman"/>
              </a:rPr>
              <a:t>standard parameterization</a:t>
            </a:r>
            <a:r>
              <a:rPr lang="en-US" sz="2200" dirty="0" smtClean="0">
                <a:latin typeface="Times New Roman"/>
                <a:cs typeface="Times New Roman"/>
              </a:rPr>
              <a:t>:</a:t>
            </a:r>
            <a:endParaRPr lang="en-US" sz="2200" baseline="-25000" dirty="0" smtClean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01082" y="1867303"/>
            <a:ext cx="3643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Because any other choice for the second</a:t>
            </a:r>
            <a:r>
              <a:rPr lang="en-US" dirty="0" smtClean="0">
                <a:latin typeface="Symbol" charset="2"/>
                <a:cs typeface="Symbol" charset="2"/>
              </a:rPr>
              <a:t> t</a:t>
            </a:r>
            <a:r>
              <a:rPr lang="en-US" dirty="0" smtClean="0">
                <a:latin typeface="Times New Roman"/>
                <a:cs typeface="Times New Roman"/>
              </a:rPr>
              <a:t> can be absorbed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06" y="2932689"/>
            <a:ext cx="8719908" cy="5640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208" y="1867303"/>
            <a:ext cx="3978682" cy="697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83998" y="3702431"/>
            <a:ext cx="6377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Assumes a symmetric edge weight matrix and uses same trick as above for absorbing terms into </a:t>
            </a:r>
            <a:r>
              <a:rPr lang="en-US" i="1" dirty="0" smtClean="0">
                <a:latin typeface="Times New Roman"/>
                <a:cs typeface="Times New Roman"/>
              </a:rPr>
              <a:t>Z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8350" y="6417727"/>
            <a:ext cx="6121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Note the </a:t>
            </a:r>
            <a:r>
              <a:rPr lang="en-US" dirty="0" err="1" smtClean="0">
                <a:latin typeface="Symbol" charset="2"/>
                <a:cs typeface="Symbol" charset="2"/>
              </a:rPr>
              <a:t>t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and </a:t>
            </a:r>
            <a:r>
              <a:rPr lang="en-US" dirty="0" err="1" smtClean="0">
                <a:latin typeface="Symbol" charset="2"/>
                <a:cs typeface="Symbol" charset="2"/>
              </a:rPr>
              <a:t>w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dirty="0" smtClean="0">
                <a:latin typeface="Times New Roman"/>
                <a:cs typeface="Times New Roman"/>
              </a:rPr>
              <a:t> are determined </a:t>
            </a:r>
            <a:r>
              <a:rPr lang="en-US" i="1" u="sng" dirty="0" smtClean="0">
                <a:latin typeface="Times New Roman"/>
                <a:cs typeface="Times New Roman"/>
              </a:rPr>
              <a:t>relative</a:t>
            </a:r>
            <a:r>
              <a:rPr lang="en-US" dirty="0" smtClean="0">
                <a:latin typeface="Times New Roman"/>
                <a:cs typeface="Times New Roman"/>
              </a:rPr>
              <a:t> to the 0-terms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7054" y="4460875"/>
            <a:ext cx="7800150" cy="928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We </a:t>
            </a:r>
            <a:r>
              <a:rPr lang="en-US" sz="2200" i="1" u="sng" dirty="0" smtClean="0">
                <a:latin typeface="Times New Roman"/>
                <a:cs typeface="Times New Roman"/>
              </a:rPr>
              <a:t>may also</a:t>
            </a:r>
            <a:r>
              <a:rPr lang="en-US" sz="2200" dirty="0" smtClean="0">
                <a:latin typeface="Times New Roman"/>
                <a:cs typeface="Times New Roman"/>
              </a:rPr>
              <a:t> choose a slightly more </a:t>
            </a:r>
            <a:r>
              <a:rPr lang="en-US" sz="2200" b="1" dirty="0" smtClean="0">
                <a:latin typeface="Times New Roman"/>
                <a:cs typeface="Times New Roman"/>
              </a:rPr>
              <a:t>flexible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parameterization</a:t>
            </a:r>
            <a:r>
              <a:rPr lang="en-US" sz="2200" dirty="0" smtClean="0">
                <a:latin typeface="Times New Roman"/>
                <a:cs typeface="Times New Roman"/>
              </a:rPr>
              <a:t>: </a:t>
            </a:r>
            <a:r>
              <a:rPr lang="en-US" sz="2200" b="1" dirty="0" smtClean="0">
                <a:latin typeface="Times New Roman"/>
                <a:cs typeface="Times New Roman"/>
              </a:rPr>
              <a:t>for </a:t>
            </a:r>
            <a:r>
              <a:rPr lang="en-US" sz="2200" b="1" dirty="0" smtClean="0">
                <a:latin typeface="Symbol" charset="2"/>
                <a:cs typeface="Symbol" charset="2"/>
              </a:rPr>
              <a:t>        </a:t>
            </a:r>
            <a:r>
              <a:rPr lang="en-US" sz="2200" dirty="0" smtClean="0">
                <a:latin typeface="Times New Roman"/>
                <a:cs typeface="Times New Roman"/>
              </a:rPr>
              <a:t>where we allow the freedom for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11</a:t>
            </a:r>
            <a:r>
              <a:rPr lang="en-US" sz="2200" dirty="0" smtClean="0">
                <a:latin typeface="Times New Roman"/>
                <a:cs typeface="Times New Roman"/>
              </a:rPr>
              <a:t> ≠ </a:t>
            </a:r>
            <a:r>
              <a:rPr lang="en-US" sz="2200" dirty="0" smtClean="0">
                <a:latin typeface="Symbol" charset="2"/>
                <a:cs typeface="Symbol" charset="2"/>
              </a:rPr>
              <a:t>w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ij</a:t>
            </a:r>
            <a:r>
              <a:rPr lang="en-US" sz="2200" baseline="-25000" dirty="0" smtClean="0">
                <a:latin typeface="Times New Roman"/>
                <a:cs typeface="Times New Roman"/>
              </a:rPr>
              <a:t>22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416" y="5560469"/>
            <a:ext cx="3753856" cy="5592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710" y="4952435"/>
            <a:ext cx="414526" cy="23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2" grpId="0"/>
      <p:bldP spid="13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15039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To estimate these parameters given data, the standard of practice is to find the Maximum Likelihood Estimate (MLE)  or Maximum Pseudo-Likelihood Estimate (MPL).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78257" y="1918767"/>
            <a:ext cx="7800150" cy="864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of MLE consider the model in the standard parameterization: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44793" y="3663894"/>
            <a:ext cx="1029382" cy="1026200"/>
            <a:chOff x="2902001" y="1543207"/>
            <a:chExt cx="1029382" cy="1026200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18627" y="15432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8030" y="5291657"/>
            <a:ext cx="1009088" cy="1015663"/>
            <a:chOff x="2101901" y="3092607"/>
            <a:chExt cx="1009088" cy="1015663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55027" y="30926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85430" y="5268622"/>
            <a:ext cx="1029382" cy="1026200"/>
            <a:chOff x="2228901" y="1428907"/>
            <a:chExt cx="1029382" cy="1026200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45527" y="14289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699830" y="5835257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079" y="2451100"/>
            <a:ext cx="4299071" cy="332525"/>
          </a:xfrm>
          <a:prstGeom prst="rect">
            <a:avLst/>
          </a:prstGeom>
        </p:spPr>
      </p:pic>
      <p:cxnSp>
        <p:nvCxnSpPr>
          <p:cNvPr id="19" name="Straight Connector 18"/>
          <p:cNvCxnSpPr>
            <a:cxnSpLocks noChangeAspect="1"/>
          </p:cNvCxnSpPr>
          <p:nvPr/>
        </p:nvCxnSpPr>
        <p:spPr>
          <a:xfrm flipH="1" flipV="1">
            <a:off x="4933793" y="4405642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V="1">
            <a:off x="3391502" y="4432566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830" y="3097603"/>
            <a:ext cx="1074000" cy="566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017" y="4525903"/>
            <a:ext cx="1842588" cy="49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1800" y="4544820"/>
            <a:ext cx="1874520" cy="5017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02" y="6234457"/>
            <a:ext cx="1720693" cy="4663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2900" y="5873357"/>
            <a:ext cx="1041400" cy="5592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123" y="5938013"/>
            <a:ext cx="1006709" cy="53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6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this model (as every other MRF):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522" y="1210217"/>
            <a:ext cx="2252141" cy="631283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602057" y="20584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log-likelihood for a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is proportional to: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57" y="2781300"/>
            <a:ext cx="7620000" cy="755257"/>
          </a:xfrm>
          <a:prstGeom prst="rect">
            <a:avLst/>
          </a:prstGeom>
        </p:spPr>
      </p:pic>
      <p:sp>
        <p:nvSpPr>
          <p:cNvPr id="32" name="Content Placeholder 2"/>
          <p:cNvSpPr txBox="1">
            <a:spLocks/>
          </p:cNvSpPr>
          <p:nvPr/>
        </p:nvSpPr>
        <p:spPr>
          <a:xfrm>
            <a:off x="754457" y="395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log-likelihood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data</a:t>
            </a:r>
            <a:r>
              <a:rPr lang="en-US" sz="2200" dirty="0" smtClean="0">
                <a:latin typeface="Times New Roman"/>
                <a:cs typeface="Times New Roman"/>
              </a:rPr>
              <a:t> (i.e. </a:t>
            </a:r>
            <a:r>
              <a:rPr lang="en-US" sz="2200" i="1" dirty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) is: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900" y="4813300"/>
            <a:ext cx="4064000" cy="10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5598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Lets say we observe the sample: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1072" y="9881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23772" y="1407299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 = (1,2,1)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3772" y="1868964"/>
            <a:ext cx="1657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 = (1,1,1)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65557" y="25156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energies of each sampled configuration are: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10" y="3213122"/>
            <a:ext cx="5829918" cy="311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26" y="4568952"/>
            <a:ext cx="5881102" cy="314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0" y="3891023"/>
            <a:ext cx="3254966" cy="314449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52207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0" y="5768211"/>
            <a:ext cx="8923848" cy="7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9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Thus the total sample log-likelihood is: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1422400" y="1384300"/>
            <a:ext cx="20193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273300" y="1384300"/>
            <a:ext cx="1168400" cy="749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213100" y="1346868"/>
            <a:ext cx="2413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441700" y="1346868"/>
            <a:ext cx="6604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41700" y="1346868"/>
            <a:ext cx="1841866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441700" y="1346868"/>
            <a:ext cx="3022600" cy="786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7400" y="21463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MRF </a:t>
            </a:r>
            <a:r>
              <a:rPr lang="en-US" b="1" dirty="0" smtClean="0">
                <a:latin typeface="Times New Roman"/>
                <a:cs typeface="Times New Roman"/>
              </a:rPr>
              <a:t>sufficient statistics</a:t>
            </a:r>
            <a:r>
              <a:rPr lang="en-US" dirty="0" smtClean="0">
                <a:latin typeface="Times New Roman"/>
                <a:cs typeface="Times New Roman"/>
              </a:rPr>
              <a:t>: the number of times each parameter appears in the total log-likelihood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774700" y="3150668"/>
            <a:ext cx="7569200" cy="887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Having a sample of size </a:t>
            </a:r>
            <a:r>
              <a:rPr lang="en-US" sz="2000" i="1" dirty="0" smtClean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 and a parameterized MRF model, one can always compute the corresponding vector of sufficient statistics </a:t>
            </a:r>
            <a:r>
              <a:rPr lang="en-US" sz="2000" b="1" dirty="0" smtClean="0">
                <a:latin typeface="Times New Roman"/>
                <a:cs typeface="Times New Roman"/>
              </a:rPr>
              <a:t>s</a:t>
            </a:r>
            <a:endParaRPr lang="en-US" sz="2000" dirty="0" smtClean="0">
              <a:latin typeface="Times New Roman"/>
              <a:cs typeface="Times New Roman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087007" y="4595264"/>
            <a:ext cx="6659993" cy="726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Collecting together the parameters of the MRF into a vector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5126566"/>
            <a:ext cx="4259072" cy="3549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01" y="4051300"/>
            <a:ext cx="2302910" cy="3429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283566" y="4036377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sp>
        <p:nvSpPr>
          <p:cNvPr id="34" name="Rectangle 33"/>
          <p:cNvSpPr/>
          <p:nvPr/>
        </p:nvSpPr>
        <p:spPr>
          <a:xfrm>
            <a:off x="1545607" y="5758934"/>
            <a:ext cx="46474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we can represent the total log-likelihood </a:t>
            </a:r>
            <a:r>
              <a:rPr lang="en-US" sz="2000" dirty="0" smtClean="0">
                <a:latin typeface="Times New Roman"/>
                <a:cs typeface="Times New Roman"/>
              </a:rPr>
              <a:t>as:  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6148789" y="5132179"/>
            <a:ext cx="1623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or this model 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r="94710"/>
          <a:stretch/>
        </p:blipFill>
        <p:spPr>
          <a:xfrm>
            <a:off x="7708900" y="4615163"/>
            <a:ext cx="225296" cy="35492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03300"/>
            <a:ext cx="8264200" cy="34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6311444"/>
            <a:ext cx="3919733" cy="4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0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839"/>
            <a:ext cx="7620000" cy="8099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For some joint probability distribution over a set of variables						 ,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48" y="1154835"/>
            <a:ext cx="2597463" cy="333202"/>
          </a:xfrm>
          <a:prstGeom prst="rect">
            <a:avLst/>
          </a:prstGeom>
        </p:spPr>
      </p:pic>
      <p:sp>
        <p:nvSpPr>
          <p:cNvPr id="40" name="Content Placeholder 2"/>
          <p:cNvSpPr txBox="1">
            <a:spLocks/>
          </p:cNvSpPr>
          <p:nvPr/>
        </p:nvSpPr>
        <p:spPr>
          <a:xfrm>
            <a:off x="699402" y="1802338"/>
            <a:ext cx="8216879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dependencies between the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can be represented as a graph. An example for a 5-variable distribution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277865" y="2702115"/>
            <a:ext cx="4214071" cy="3938076"/>
            <a:chOff x="2129778" y="1840411"/>
            <a:chExt cx="4214071" cy="3938076"/>
          </a:xfrm>
        </p:grpSpPr>
        <p:grpSp>
          <p:nvGrpSpPr>
            <p:cNvPr id="49" name="Group 48"/>
            <p:cNvGrpSpPr/>
            <p:nvPr/>
          </p:nvGrpSpPr>
          <p:grpSpPr>
            <a:xfrm>
              <a:off x="2716041" y="1850948"/>
              <a:ext cx="1015481" cy="1026200"/>
              <a:chOff x="2228901" y="1365407"/>
              <a:chExt cx="1015481" cy="10262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2345527" y="1365407"/>
                <a:ext cx="898855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639378" y="1840411"/>
              <a:ext cx="1029382" cy="1026200"/>
              <a:chOff x="2228901" y="1365407"/>
              <a:chExt cx="1029382" cy="1026200"/>
            </a:xfrm>
          </p:grpSpPr>
          <p:sp>
            <p:nvSpPr>
              <p:cNvPr id="80" name="Oval 79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>
            <a:xfrm>
              <a:off x="3630441" y="2402545"/>
              <a:ext cx="1036698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5" name="Group 54"/>
            <p:cNvGrpSpPr/>
            <p:nvPr/>
          </p:nvGrpSpPr>
          <p:grpSpPr>
            <a:xfrm>
              <a:off x="2129778" y="3506476"/>
              <a:ext cx="1029382" cy="1026200"/>
              <a:chOff x="2228901" y="1365407"/>
              <a:chExt cx="1029382" cy="1026200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2345527" y="13654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E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5271261" y="3495939"/>
              <a:ext cx="1072588" cy="1026200"/>
              <a:chOff x="2228901" y="1365407"/>
              <a:chExt cx="1072588" cy="1026200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2345527" y="13654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713048" y="4752287"/>
              <a:ext cx="1115042" cy="1026200"/>
              <a:chOff x="2228901" y="1365407"/>
              <a:chExt cx="1115042" cy="10262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228901" y="14772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345527" y="1365407"/>
                <a:ext cx="99841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D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 flipV="1">
              <a:off x="2716041" y="286661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 flipV="1">
              <a:off x="5327664" y="2819602"/>
              <a:ext cx="328137" cy="7516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</p:cNvCxnSpPr>
            <p:nvPr/>
          </p:nvCxnSpPr>
          <p:spPr>
            <a:xfrm>
              <a:off x="2664723" y="4522529"/>
              <a:ext cx="1044971" cy="79685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4639378" y="4514003"/>
              <a:ext cx="1016424" cy="80728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endCxn id="76" idx="2"/>
            </p:cNvCxnSpPr>
            <p:nvPr/>
          </p:nvCxnSpPr>
          <p:spPr>
            <a:xfrm>
              <a:off x="3421103" y="2819602"/>
              <a:ext cx="1850158" cy="12453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3044178" y="2819602"/>
              <a:ext cx="1919014" cy="127511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421103" y="2819602"/>
              <a:ext cx="751606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H="1">
              <a:off x="4172709" y="2819602"/>
              <a:ext cx="790482" cy="20444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/>
          <p:cNvSpPr txBox="1"/>
          <p:nvPr/>
        </p:nvSpPr>
        <p:spPr>
          <a:xfrm>
            <a:off x="6290040" y="3100203"/>
            <a:ext cx="2719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 5-variable PMF with dependencies represented by an </a:t>
            </a:r>
            <a:r>
              <a:rPr lang="en-US" b="1" dirty="0" smtClean="0">
                <a:latin typeface="Times New Roman"/>
                <a:cs typeface="Times New Roman"/>
              </a:rPr>
              <a:t>undirected graph </a:t>
            </a:r>
            <a:r>
              <a:rPr lang="en-US" dirty="0" smtClean="0">
                <a:latin typeface="Times New Roman"/>
                <a:cs typeface="Times New Roman"/>
              </a:rPr>
              <a:t>(</a:t>
            </a:r>
            <a:r>
              <a:rPr lang="en-US" b="1" dirty="0" smtClean="0">
                <a:latin typeface="Times New Roman"/>
                <a:cs typeface="Times New Roman"/>
              </a:rPr>
              <a:t>Markov Random Field</a:t>
            </a:r>
            <a:r>
              <a:rPr lang="en-US" dirty="0" smtClean="0">
                <a:latin typeface="Times New Roman"/>
                <a:cs typeface="Times New Roman"/>
              </a:rPr>
              <a:t>)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468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665557" y="293168"/>
            <a:ext cx="7800150" cy="532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Under MLE we find the       that maximizes     :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898901" y="280468"/>
            <a:ext cx="266700" cy="4355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r="92872"/>
          <a:stretch/>
        </p:blipFill>
        <p:spPr>
          <a:xfrm>
            <a:off x="6057901" y="267768"/>
            <a:ext cx="279400" cy="4355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8" y="965200"/>
            <a:ext cx="2353862" cy="519684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071957" y="1855268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problem is we don’t know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when we start the calculation…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can solve the problem iteratively by re-computing </a:t>
            </a:r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after each time we adjust     in the process of reaching 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9072" r="84124"/>
          <a:stretch/>
        </p:blipFill>
        <p:spPr>
          <a:xfrm>
            <a:off x="3441713" y="2553768"/>
            <a:ext cx="210708" cy="3440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108" y="2604569"/>
            <a:ext cx="748932" cy="218439"/>
          </a:xfrm>
          <a:prstGeom prst="rect">
            <a:avLst/>
          </a:prstGeom>
        </p:spPr>
      </p:pic>
      <p:sp>
        <p:nvSpPr>
          <p:cNvPr id="30" name="Content Placeholder 2"/>
          <p:cNvSpPr txBox="1">
            <a:spLocks/>
          </p:cNvSpPr>
          <p:nvPr/>
        </p:nvSpPr>
        <p:spPr>
          <a:xfrm>
            <a:off x="1070409" y="3187844"/>
            <a:ext cx="7800150" cy="1042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latin typeface="Times New Roman"/>
                <a:cs typeface="Times New Roman"/>
              </a:rPr>
              <a:t>Z</a:t>
            </a:r>
            <a:r>
              <a:rPr lang="en-US" sz="2000" dirty="0" smtClean="0">
                <a:latin typeface="Times New Roman"/>
                <a:cs typeface="Times New Roman"/>
              </a:rPr>
              <a:t> is prohibitive to re-compute for large networks, but we’ll use this method anyway.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We need to be careful not to let let the networks get too big…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5557" y="4845163"/>
            <a:ext cx="8342601" cy="10733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Before we explore how to implement this maximization, lets explore </a:t>
            </a:r>
            <a:r>
              <a:rPr lang="en-US" sz="2200" b="1" dirty="0" smtClean="0">
                <a:latin typeface="Times New Roman"/>
                <a:cs typeface="Times New Roman"/>
              </a:rPr>
              <a:t>s</a:t>
            </a:r>
            <a:r>
              <a:rPr lang="en-US" sz="2200" dirty="0" smtClean="0">
                <a:latin typeface="Times New Roman"/>
                <a:cs typeface="Times New Roman"/>
              </a:rPr>
              <a:t> in a tad more detail and define what we’ll call a “feature”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5057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502567" y="222169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A note about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10471" y="761424"/>
            <a:ext cx="8105341" cy="1816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Let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= </a:t>
            </a:r>
            <a:r>
              <a:rPr lang="en-US" sz="2200" i="1" dirty="0" err="1" smtClean="0">
                <a:latin typeface="Symbol" charset="2"/>
                <a:cs typeface="Symbol" charset="2"/>
              </a:rPr>
              <a:t>f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be the number of times parameter </a:t>
            </a:r>
            <a:r>
              <a:rPr lang="en-US" sz="2200" i="1" dirty="0" smtClean="0">
                <a:latin typeface="Times New Roman"/>
                <a:cs typeface="Times New Roman"/>
              </a:rPr>
              <a:t>k</a:t>
            </a:r>
            <a:r>
              <a:rPr lang="en-US" sz="2200" dirty="0" smtClean="0">
                <a:latin typeface="Times New Roman"/>
                <a:cs typeface="Times New Roman"/>
              </a:rPr>
              <a:t> appears 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are indicator variables: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= 1 if parameter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appears in </a:t>
            </a:r>
            <a:r>
              <a:rPr lang="en-US" sz="2000" i="1" dirty="0" smtClean="0">
                <a:latin typeface="Times New Roman"/>
                <a:cs typeface="Times New Roman"/>
              </a:rPr>
              <a:t>E</a:t>
            </a:r>
            <a:r>
              <a:rPr lang="en-US" sz="2000" dirty="0" smtClean="0">
                <a:latin typeface="Times New Roman"/>
                <a:cs typeface="Times New Roman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) and 0 otherwise.</a:t>
            </a:r>
          </a:p>
          <a:p>
            <a:pPr lvl="1">
              <a:buFont typeface="Arial"/>
              <a:buChar char="•"/>
            </a:pP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k</a:t>
            </a:r>
            <a:r>
              <a:rPr lang="en-US" sz="2000" dirty="0" smtClean="0">
                <a:latin typeface="Times New Roman"/>
                <a:cs typeface="Times New Roman"/>
              </a:rPr>
              <a:t> is called a “</a:t>
            </a:r>
            <a:r>
              <a:rPr lang="en-US" sz="2000" b="1" dirty="0" smtClean="0">
                <a:latin typeface="Times New Roman"/>
                <a:cs typeface="Times New Roman"/>
              </a:rPr>
              <a:t>feature</a:t>
            </a:r>
            <a:r>
              <a:rPr lang="en-US" sz="2000" dirty="0" smtClean="0">
                <a:latin typeface="Times New Roman"/>
                <a:cs typeface="Times New Roman"/>
              </a:rPr>
              <a:t>” (just to be confusing…). It </a:t>
            </a:r>
            <a:r>
              <a:rPr lang="en-US" sz="2000" i="1" u="sng" dirty="0" smtClean="0">
                <a:latin typeface="Times New Roman"/>
                <a:cs typeface="Times New Roman"/>
              </a:rPr>
              <a:t>is not</a:t>
            </a:r>
            <a:r>
              <a:rPr lang="en-US" sz="2000" dirty="0" smtClean="0">
                <a:latin typeface="Times New Roman"/>
                <a:cs typeface="Times New Roman"/>
              </a:rPr>
              <a:t> the feature function </a:t>
            </a:r>
            <a:r>
              <a:rPr lang="en-US" sz="2000" b="1" dirty="0" smtClean="0">
                <a:latin typeface="Times New Roman"/>
                <a:cs typeface="Times New Roman"/>
              </a:rPr>
              <a:t>f</a:t>
            </a:r>
            <a:r>
              <a:rPr lang="en-US" sz="2000" dirty="0" smtClean="0">
                <a:latin typeface="Times New Roman"/>
                <a:cs typeface="Times New Roman"/>
              </a:rPr>
              <a:t>(X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 smtClean="0">
                <a:latin typeface="Times New Roman"/>
                <a:cs typeface="Times New Roman"/>
              </a:rPr>
              <a:t>), but is related to it (see next slide).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0472" y="2577985"/>
            <a:ext cx="7569200" cy="5293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As an example consider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 for the triangle network: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88" y="3623446"/>
            <a:ext cx="4259072" cy="3549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6678" y="3597530"/>
            <a:ext cx="65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with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3045742" y="4180564"/>
            <a:ext cx="296948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=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)    = 1</a:t>
            </a:r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3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</a:t>
            </a:r>
            <a:r>
              <a:rPr lang="en-US" sz="2400" dirty="0" smtClean="0">
                <a:latin typeface="Times New Roman"/>
                <a:cs typeface="Times New Roman"/>
              </a:rPr>
              <a:t>   =1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4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AB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5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AC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1</a:t>
            </a:r>
            <a:endParaRPr lang="en-US" sz="2400" dirty="0"/>
          </a:p>
          <a:p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smtClean="0">
                <a:latin typeface="Times New Roman"/>
                <a:cs typeface="Times New Roman"/>
              </a:rPr>
              <a:t>6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 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400" baseline="-25000" dirty="0" err="1" smtClean="0">
                <a:latin typeface="Times New Roman"/>
                <a:cs typeface="Times New Roman"/>
              </a:rPr>
              <a:t>BC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b="1" dirty="0">
                <a:latin typeface="Times New Roman"/>
                <a:cs typeface="Times New Roman"/>
              </a:rPr>
              <a:t>X</a:t>
            </a:r>
            <a:r>
              <a:rPr lang="en-US" sz="2400" baseline="-25000" dirty="0">
                <a:latin typeface="Times New Roman"/>
                <a:cs typeface="Times New Roman"/>
              </a:rPr>
              <a:t>2</a:t>
            </a:r>
            <a:r>
              <a:rPr lang="en-US" sz="2400" dirty="0">
                <a:latin typeface="Times New Roman"/>
                <a:cs typeface="Times New Roman"/>
              </a:rPr>
              <a:t>) =</a:t>
            </a:r>
            <a:r>
              <a:rPr lang="en-US" sz="2400" dirty="0" smtClean="0">
                <a:latin typeface="Times New Roman"/>
                <a:cs typeface="Times New Roman"/>
              </a:rPr>
              <a:t>0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1427" y="3165381"/>
            <a:ext cx="3254966" cy="3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Thus for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237503" y="480631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840139" y="5143222"/>
            <a:ext cx="23973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840139" y="480631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40140" y="5248492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37" y="4112736"/>
            <a:ext cx="7368651" cy="820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821" y="1391481"/>
            <a:ext cx="5739685" cy="83305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711365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84385" y="2371832"/>
            <a:ext cx="20269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684385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499193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4772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163284"/>
            <a:ext cx="8717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It’s a bit confusing (for me at least…) to convert between parameter and node/edge indices.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700" y="2179498"/>
            <a:ext cx="722284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dirty="0" smtClean="0">
                <a:latin typeface="Times New Roman"/>
                <a:cs typeface="Times New Roman"/>
              </a:rPr>
              <a:t>parameter index matrices</a:t>
            </a: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UGM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nodeMap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edgeMap</a:t>
            </a:r>
            <a:endParaRPr lang="en-US" sz="2200" dirty="0" smtClean="0">
              <a:latin typeface="Times New Roman"/>
              <a:cs typeface="Times New Roman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In CRF these are called </a:t>
            </a: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9363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8178" y="1097134"/>
            <a:ext cx="8717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We’ll stick with the CRF nomenclature for these things.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8366" y="1662834"/>
            <a:ext cx="76128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Let’s consider an example (weird) parameterization of the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693296" y="2835135"/>
            <a:ext cx="943920" cy="986096"/>
            <a:chOff x="2902001" y="1583311"/>
            <a:chExt cx="943920" cy="986096"/>
          </a:xfrm>
        </p:grpSpPr>
        <p:sp>
          <p:nvSpPr>
            <p:cNvPr id="11" name="Oval 10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16533" y="4489634"/>
            <a:ext cx="947260" cy="933960"/>
            <a:chOff x="2101901" y="3159447"/>
            <a:chExt cx="947260" cy="933960"/>
          </a:xfrm>
        </p:grpSpPr>
        <p:sp>
          <p:nvSpPr>
            <p:cNvPr id="14" name="Oval 13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433933" y="4493335"/>
            <a:ext cx="943920" cy="932624"/>
            <a:chOff x="2228901" y="1522483"/>
            <a:chExt cx="943920" cy="932624"/>
          </a:xfrm>
        </p:grpSpPr>
        <p:sp>
          <p:nvSpPr>
            <p:cNvPr id="17" name="Oval 16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9" name="Straight Connector 18"/>
          <p:cNvCxnSpPr>
            <a:endCxn id="14" idx="2"/>
          </p:cNvCxnSpPr>
          <p:nvPr/>
        </p:nvCxnSpPr>
        <p:spPr>
          <a:xfrm flipV="1">
            <a:off x="3348333" y="4966394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cxnSpLocks noChangeAspect="1"/>
          </p:cNvCxnSpPr>
          <p:nvPr/>
        </p:nvCxnSpPr>
        <p:spPr>
          <a:xfrm flipH="1" flipV="1">
            <a:off x="4582296" y="3536779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 noChangeAspect="1"/>
          </p:cNvCxnSpPr>
          <p:nvPr/>
        </p:nvCxnSpPr>
        <p:spPr>
          <a:xfrm flipV="1">
            <a:off x="3040005" y="3563703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6" y="5066165"/>
            <a:ext cx="1122612" cy="567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84" y="2285768"/>
            <a:ext cx="1116659" cy="5648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793" y="5082554"/>
            <a:ext cx="1123062" cy="56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270" y="3581684"/>
            <a:ext cx="1771620" cy="5465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6" y="5399499"/>
            <a:ext cx="1691259" cy="5217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4" y="3601096"/>
            <a:ext cx="1796638" cy="5542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4068" y="6297766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02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is a row-staked matrix of tau-index vectors: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is an (R) list of omega-index matrices: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2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355382"/>
            <a:ext cx="7718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59075" y="5701638"/>
            <a:ext cx="40411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We’ll find this handy later.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77893" y="3297254"/>
            <a:ext cx="1897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row </a:t>
            </a:r>
            <a:r>
              <a:rPr lang="en-US" i="1" dirty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 of  </a:t>
            </a:r>
            <a:r>
              <a:rPr lang="en-US" b="1" dirty="0" err="1" smtClean="0">
                <a:latin typeface="Symbol" charset="2"/>
                <a:cs typeface="Symbol" charset="2"/>
              </a:rPr>
              <a:t>h</a:t>
            </a:r>
            <a:r>
              <a:rPr lang="en-US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dirty="0" smtClean="0">
                <a:latin typeface="Times New Roman"/>
                <a:cs typeface="Times New Roman"/>
              </a:rPr>
              <a:t> matrix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 rot="16200000" flipV="1">
            <a:off x="3121387" y="2966076"/>
            <a:ext cx="318593" cy="52898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6865" y="2638821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9" name="Left-Right Arrow 8"/>
          <p:cNvSpPr/>
          <p:nvPr/>
        </p:nvSpPr>
        <p:spPr>
          <a:xfrm>
            <a:off x="5873282" y="2770015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4" y="4239786"/>
            <a:ext cx="5086430" cy="430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84" y="2694773"/>
            <a:ext cx="3673056" cy="3901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76865" y="4868300"/>
            <a:ext cx="4309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parameter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                node </a:t>
            </a:r>
            <a:r>
              <a:rPr lang="en-US" i="1" dirty="0" err="1" smtClean="0">
                <a:latin typeface="Times New Roman"/>
                <a:cs typeface="Times New Roman"/>
              </a:rPr>
              <a:t>i</a:t>
            </a:r>
            <a:r>
              <a:rPr lang="en-US" i="1" dirty="0" smtClean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i="1" baseline="-25000" dirty="0" smtClean="0">
                <a:latin typeface="Times New Roman"/>
                <a:cs typeface="Times New Roman"/>
              </a:rPr>
              <a:t>i 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Xi</a:t>
            </a:r>
            <a:endParaRPr lang="en-US" i="1" baseline="-25000" dirty="0"/>
          </a:p>
        </p:txBody>
      </p:sp>
      <p:sp>
        <p:nvSpPr>
          <p:cNvPr id="14" name="Left-Right Arrow 13"/>
          <p:cNvSpPr/>
          <p:nvPr/>
        </p:nvSpPr>
        <p:spPr>
          <a:xfrm>
            <a:off x="5873282" y="4999494"/>
            <a:ext cx="661817" cy="15875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4550" y="5197942"/>
            <a:ext cx="219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node </a:t>
            </a:r>
            <a:r>
              <a:rPr lang="en-US" i="1" dirty="0" smtClean="0">
                <a:latin typeface="Times New Roman"/>
                <a:cs typeface="Times New Roman"/>
              </a:rPr>
              <a:t>j </a:t>
            </a:r>
            <a:r>
              <a:rPr lang="en-US" dirty="0" smtClean="0">
                <a:latin typeface="Times New Roman"/>
                <a:cs typeface="Times New Roman"/>
              </a:rPr>
              <a:t>in state </a:t>
            </a:r>
            <a:r>
              <a:rPr lang="en-US" i="1" dirty="0" err="1" smtClean="0">
                <a:latin typeface="Times New Roman"/>
                <a:cs typeface="Times New Roman"/>
              </a:rPr>
              <a:t>X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j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Xj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1731187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consider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40" y="2533629"/>
            <a:ext cx="8082436" cy="720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8" y="4737025"/>
            <a:ext cx="8112203" cy="722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40" y="3644932"/>
            <a:ext cx="8112198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16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1355382"/>
            <a:ext cx="77186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example, under this model/parameterization and configuration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(1,2,1):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" y="2527133"/>
            <a:ext cx="8993807" cy="5475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9" y="3613692"/>
            <a:ext cx="8993790" cy="54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7" y="4717478"/>
            <a:ext cx="8993807" cy="5475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31800" y="5649678"/>
            <a:ext cx="355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From these evaluation we can infer: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442" y="6235959"/>
            <a:ext cx="4566281" cy="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6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64096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012481"/>
            <a:ext cx="8955498" cy="581697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numbers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X &lt;- c(1,2,1)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42104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096" y="585247"/>
            <a:ext cx="8800819" cy="1172141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Parameterize this distribution using unary potentials for each node and pair-wise potentials between each pair of connected nodes </a:t>
            </a: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500338" y="1571434"/>
            <a:ext cx="8415943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example </a:t>
            </a:r>
            <a:r>
              <a:rPr lang="en-US" sz="2200" dirty="0" err="1" smtClean="0">
                <a:latin typeface="Times New Roman"/>
                <a:cs typeface="Times New Roman"/>
              </a:rPr>
              <a:t>Pr</a:t>
            </a:r>
            <a:r>
              <a:rPr lang="en-US" sz="2200" dirty="0" smtClean="0">
                <a:latin typeface="Times New Roman"/>
                <a:cs typeface="Times New Roman"/>
              </a:rPr>
              <a:t>(</a:t>
            </a:r>
            <a:r>
              <a:rPr lang="en-US" sz="2200" i="1" dirty="0" smtClean="0">
                <a:latin typeface="Times New Roman"/>
                <a:cs typeface="Times New Roman"/>
              </a:rPr>
              <a:t>A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B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D</a:t>
            </a:r>
            <a:r>
              <a:rPr lang="en-US" sz="2200" dirty="0" smtClean="0">
                <a:latin typeface="Times New Roman"/>
                <a:cs typeface="Times New Roman"/>
              </a:rPr>
              <a:t>,</a:t>
            </a:r>
            <a:r>
              <a:rPr lang="en-US" sz="2200" i="1" dirty="0" smtClean="0">
                <a:latin typeface="Times New Roman"/>
                <a:cs typeface="Times New Roman"/>
              </a:rPr>
              <a:t>E</a:t>
            </a:r>
            <a:r>
              <a:rPr lang="en-US" sz="2200" dirty="0" smtClean="0">
                <a:latin typeface="Times New Roman"/>
                <a:cs typeface="Times New Roman"/>
              </a:rPr>
              <a:t>) this amounts to replacing the undirected graph with a </a:t>
            </a:r>
            <a:r>
              <a:rPr lang="en-US" sz="2200" b="1" dirty="0" smtClean="0">
                <a:latin typeface="Times New Roman"/>
                <a:cs typeface="Times New Roman"/>
              </a:rPr>
              <a:t>factor graph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2030243" y="2225188"/>
            <a:ext cx="1015481" cy="1026200"/>
            <a:chOff x="2228901" y="1365407"/>
            <a:chExt cx="1015481" cy="1026200"/>
          </a:xfrm>
        </p:grpSpPr>
        <p:sp>
          <p:nvSpPr>
            <p:cNvPr id="82" name="Oval 81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45527" y="1365407"/>
              <a:ext cx="8988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A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75298" y="2214651"/>
            <a:ext cx="1029382" cy="1026200"/>
            <a:chOff x="2228901" y="1365407"/>
            <a:chExt cx="1029382" cy="1026200"/>
          </a:xfrm>
        </p:grpSpPr>
        <p:sp>
          <p:nvSpPr>
            <p:cNvPr id="80" name="Oval 79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B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53" name="Straight Arrow Connector 52"/>
          <p:cNvCxnSpPr>
            <a:stCxn id="32" idx="3"/>
            <a:endCxn id="78" idx="2"/>
          </p:cNvCxnSpPr>
          <p:nvPr/>
        </p:nvCxnSpPr>
        <p:spPr>
          <a:xfrm>
            <a:off x="790285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443980" y="4470804"/>
            <a:ext cx="1029382" cy="1026200"/>
            <a:chOff x="2228901" y="1365407"/>
            <a:chExt cx="1029382" cy="1026200"/>
          </a:xfrm>
        </p:grpSpPr>
        <p:sp>
          <p:nvSpPr>
            <p:cNvPr id="78" name="Oval 77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345527" y="1365407"/>
              <a:ext cx="9127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E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6407181" y="4460267"/>
            <a:ext cx="1072588" cy="1026200"/>
            <a:chOff x="2228901" y="1365407"/>
            <a:chExt cx="1072588" cy="1026200"/>
          </a:xfrm>
        </p:grpSpPr>
        <p:sp>
          <p:nvSpPr>
            <p:cNvPr id="76" name="Oval 75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345527" y="1365407"/>
              <a:ext cx="95596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C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861135" y="5806411"/>
            <a:ext cx="1115042" cy="1026200"/>
            <a:chOff x="2228901" y="1365407"/>
            <a:chExt cx="1115042" cy="1026200"/>
          </a:xfrm>
        </p:grpSpPr>
        <p:sp>
          <p:nvSpPr>
            <p:cNvPr id="74" name="Oval 73"/>
            <p:cNvSpPr/>
            <p:nvPr/>
          </p:nvSpPr>
          <p:spPr>
            <a:xfrm>
              <a:off x="2228901" y="14772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345527" y="1365407"/>
              <a:ext cx="99841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 smtClean="0">
                  <a:latin typeface="Times New Roman"/>
                  <a:cs typeface="Times New Roman"/>
                </a:rPr>
                <a:t>D</a:t>
              </a:r>
              <a:endParaRPr lang="en-US" sz="6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1"/>
          <p:cNvSpPr>
            <a:spLocks/>
          </p:cNvSpPr>
          <p:nvPr/>
        </p:nvSpPr>
        <p:spPr>
          <a:xfrm>
            <a:off x="7987457" y="47819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>
            <a:spLocks/>
          </p:cNvSpPr>
          <p:nvPr/>
        </p:nvSpPr>
        <p:spPr>
          <a:xfrm>
            <a:off x="7344805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/>
          </p:cNvSpPr>
          <p:nvPr/>
        </p:nvSpPr>
        <p:spPr>
          <a:xfrm flipV="1">
            <a:off x="287365" y="478553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>
            <a:spLocks/>
          </p:cNvSpPr>
          <p:nvPr/>
        </p:nvSpPr>
        <p:spPr>
          <a:xfrm flipV="1">
            <a:off x="859554" y="252532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>
            <a:spLocks/>
          </p:cNvSpPr>
          <p:nvPr/>
        </p:nvSpPr>
        <p:spPr>
          <a:xfrm>
            <a:off x="5416430" y="6320449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36204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89698" y="2777791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321581" y="5036995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752666" y="6556830"/>
            <a:ext cx="653695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/>
          </p:cNvSpPr>
          <p:nvPr/>
        </p:nvSpPr>
        <p:spPr>
          <a:xfrm>
            <a:off x="4067564" y="2533656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55918" y="2797160"/>
            <a:ext cx="1104354" cy="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80" idx="2"/>
          </p:cNvCxnSpPr>
          <p:nvPr/>
        </p:nvCxnSpPr>
        <p:spPr>
          <a:xfrm>
            <a:off x="4580018" y="2777791"/>
            <a:ext cx="1195280" cy="586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17439650">
            <a:off x="1493940" y="3664222"/>
            <a:ext cx="1396360" cy="502920"/>
            <a:chOff x="6588912" y="5656244"/>
            <a:chExt cx="1396360" cy="50292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 rot="4160350" flipH="1">
            <a:off x="5876943" y="3651793"/>
            <a:ext cx="1396360" cy="502920"/>
            <a:chOff x="6588912" y="5656244"/>
            <a:chExt cx="1396360" cy="502920"/>
          </a:xfrm>
        </p:grpSpPr>
        <p:sp>
          <p:nvSpPr>
            <p:cNvPr id="62" name="Rectangle 61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588912" y="5916516"/>
              <a:ext cx="436841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</p:cNvCxnSpPr>
            <p:nvPr/>
          </p:nvCxnSpPr>
          <p:spPr>
            <a:xfrm>
              <a:off x="7539805" y="5904922"/>
              <a:ext cx="445467" cy="2164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 rot="2504980" flipV="1">
            <a:off x="2094296" y="5597311"/>
            <a:ext cx="2037168" cy="502920"/>
            <a:chOff x="6332134" y="5656244"/>
            <a:chExt cx="2037168" cy="502920"/>
          </a:xfrm>
        </p:grpSpPr>
        <p:sp>
          <p:nvSpPr>
            <p:cNvPr id="68" name="Rectangle 67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6332134" y="5896590"/>
              <a:ext cx="692866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 rot="19095020" flipH="1" flipV="1">
            <a:off x="4480732" y="5528849"/>
            <a:ext cx="2201755" cy="502920"/>
            <a:chOff x="6167547" y="5656244"/>
            <a:chExt cx="2201755" cy="502920"/>
          </a:xfrm>
        </p:grpSpPr>
        <p:sp>
          <p:nvSpPr>
            <p:cNvPr id="86" name="Rectangle 85"/>
            <p:cNvSpPr>
              <a:spLocks/>
            </p:cNvSpPr>
            <p:nvPr/>
          </p:nvSpPr>
          <p:spPr>
            <a:xfrm>
              <a:off x="7039344" y="5656244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>
              <a:off x="6167547" y="5896590"/>
              <a:ext cx="857455" cy="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cxnSpLocks noChangeAspect="1"/>
            </p:cNvCxnSpPr>
            <p:nvPr/>
          </p:nvCxnSpPr>
          <p:spPr>
            <a:xfrm>
              <a:off x="7539795" y="5903064"/>
              <a:ext cx="829507" cy="401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 rot="19395794" flipH="1" flipV="1">
            <a:off x="2190505" y="3199626"/>
            <a:ext cx="3755137" cy="1362691"/>
            <a:chOff x="6236938" y="5496616"/>
            <a:chExt cx="3755137" cy="1362691"/>
          </a:xfrm>
        </p:grpSpPr>
        <p:cxnSp>
          <p:nvCxnSpPr>
            <p:cNvPr id="91" name="Straight Arrow Connector 90"/>
            <p:cNvCxnSpPr/>
            <p:nvPr/>
          </p:nvCxnSpPr>
          <p:spPr>
            <a:xfrm rot="2204206" flipV="1">
              <a:off x="6236938" y="5701218"/>
              <a:ext cx="742866" cy="43864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cxnSpLocks/>
            </p:cNvCxnSpPr>
            <p:nvPr/>
          </p:nvCxnSpPr>
          <p:spPr>
            <a:xfrm rot="2204206" flipV="1">
              <a:off x="7798280" y="5496616"/>
              <a:ext cx="2193795" cy="1362691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 rot="2204206" flipV="1">
            <a:off x="2752121" y="3220508"/>
            <a:ext cx="3808715" cy="1346002"/>
            <a:chOff x="6227208" y="5525977"/>
            <a:chExt cx="3808715" cy="1346002"/>
          </a:xfrm>
        </p:grpSpPr>
        <p:sp>
          <p:nvSpPr>
            <p:cNvPr id="94" name="Rectangle 93"/>
            <p:cNvSpPr>
              <a:spLocks/>
            </p:cNvSpPr>
            <p:nvPr/>
          </p:nvSpPr>
          <p:spPr>
            <a:xfrm rot="18404206">
              <a:off x="6986406" y="587070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Arrow Connector 94"/>
            <p:cNvCxnSpPr>
              <a:endCxn id="105" idx="1"/>
            </p:cNvCxnSpPr>
            <p:nvPr/>
          </p:nvCxnSpPr>
          <p:spPr>
            <a:xfrm rot="2204206" flipV="1">
              <a:off x="6227208" y="5709375"/>
              <a:ext cx="732412" cy="448779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cxnSpLocks/>
              <a:endCxn id="76" idx="2"/>
            </p:cNvCxnSpPr>
            <p:nvPr/>
          </p:nvCxnSpPr>
          <p:spPr>
            <a:xfrm rot="2204206" flipV="1">
              <a:off x="7774530" y="5525977"/>
              <a:ext cx="2261393" cy="1346002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Rectangle 97"/>
          <p:cNvSpPr>
            <a:spLocks/>
          </p:cNvSpPr>
          <p:nvPr/>
        </p:nvSpPr>
        <p:spPr>
          <a:xfrm rot="5400000" flipV="1">
            <a:off x="4539347" y="3180345"/>
            <a:ext cx="502920" cy="50292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713133" y="3169053"/>
            <a:ext cx="1380089" cy="2806088"/>
            <a:chOff x="2713133" y="3169053"/>
            <a:chExt cx="1380089" cy="2806088"/>
          </a:xfrm>
        </p:grpSpPr>
        <p:sp>
          <p:nvSpPr>
            <p:cNvPr id="99" name="Rectangle 98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713133" y="3169053"/>
              <a:ext cx="710094" cy="15206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 flipH="1">
            <a:off x="4584931" y="3169053"/>
            <a:ext cx="1380089" cy="2834318"/>
            <a:chOff x="2713133" y="3140823"/>
            <a:chExt cx="1380089" cy="2834318"/>
          </a:xfrm>
        </p:grpSpPr>
        <p:sp>
          <p:nvSpPr>
            <p:cNvPr id="102" name="Rectangle 101"/>
            <p:cNvSpPr>
              <a:spLocks/>
            </p:cNvSpPr>
            <p:nvPr/>
          </p:nvSpPr>
          <p:spPr>
            <a:xfrm rot="5400000" flipV="1">
              <a:off x="3293210" y="4691250"/>
              <a:ext cx="502920" cy="502920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>
              <a:off x="2713133" y="3140823"/>
              <a:ext cx="710094" cy="15488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642866" y="5178811"/>
              <a:ext cx="450356" cy="79633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/>
          <p:nvPr/>
        </p:nvSpPr>
        <p:spPr>
          <a:xfrm>
            <a:off x="4055984" y="2585371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631388" y="3225743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19109" y="3211902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3682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56365" y="4756269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314616" y="3683265"/>
            <a:ext cx="59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30578" y="3696093"/>
            <a:ext cx="58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776469" y="5618728"/>
            <a:ext cx="60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293413" y="5598780"/>
            <a:ext cx="6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885212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A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0070" y="4824838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E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367510" y="2593125"/>
            <a:ext cx="49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B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012954" y="4845229"/>
            <a:ext cx="50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C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426916" y="6388602"/>
            <a:ext cx="51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ymbol" charset="2"/>
                <a:cs typeface="Symbol" charset="2"/>
              </a:rPr>
              <a:t>Y</a:t>
            </a:r>
            <a:r>
              <a:rPr lang="en-US" i="1" baseline="-25000" dirty="0" smtClean="0">
                <a:latin typeface="Times New Roman"/>
                <a:cs typeface="Times New Roman"/>
              </a:rPr>
              <a:t>D</a:t>
            </a:r>
            <a:endParaRPr lang="en-US" i="1" baseline="-25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574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" grpId="0" animBg="1"/>
      <p:bldP spid="31" grpId="0" animBg="1"/>
      <p:bldP spid="32" grpId="0" animBg="1"/>
      <p:bldP spid="33" grpId="0" animBg="1"/>
      <p:bldP spid="34" grpId="0" animBg="1"/>
      <p:bldP spid="43" grpId="0" animBg="1"/>
      <p:bldP spid="98" grpId="0" animBg="1"/>
      <p:bldP spid="37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331" y="198448"/>
            <a:ext cx="6286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Aside: 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806" y="81295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Check: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596" y="1237391"/>
            <a:ext cx="8955498" cy="206210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# Compute phi for this configuration using </a:t>
            </a:r>
            <a:r>
              <a:rPr lang="en-US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r>
              <a:rPr lang="en-US" sz="16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600" dirty="0" err="1" smtClean="0">
                <a:solidFill>
                  <a:schemeClr val="bg1"/>
                </a:solidFill>
                <a:latin typeface="Courier"/>
                <a:cs typeface="Courier"/>
              </a:rPr>
              <a:t>phi.features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= X,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   = f0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58" y="5786139"/>
            <a:ext cx="4566281" cy="393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98" y="3431794"/>
            <a:ext cx="35687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5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5803" y="199191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Using “features” we can express the probability of a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 equivalently as: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803" y="5544543"/>
            <a:ext cx="8423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80195" y="4541994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41255" y="454199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7036" y="284036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1592365" y="3493287"/>
            <a:ext cx="460419" cy="159214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 rot="5400000">
            <a:off x="5762875" y="1284815"/>
            <a:ext cx="437995" cy="603151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316" y="1306511"/>
            <a:ext cx="7531448" cy="118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8750"/>
            <a:ext cx="9144000" cy="75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96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/>
      <p:bldP spid="9" grpId="0"/>
      <p:bldP spid="10" grpId="0" animBg="1"/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Arranging a vector of of </a:t>
            </a:r>
            <a:r>
              <a:rPr lang="en-US" sz="2400" i="1" dirty="0" err="1" smtClean="0">
                <a:latin typeface="Symbol" charset="2"/>
                <a:cs typeface="Symbol" charset="2"/>
              </a:rPr>
              <a:t>f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err="1" smtClean="0">
                <a:latin typeface="Times New Roman"/>
                <a:cs typeface="Times New Roman"/>
              </a:rPr>
              <a:t>’s</a:t>
            </a:r>
            <a:r>
              <a:rPr lang="en-US" sz="2400" dirty="0" smtClean="0">
                <a:latin typeface="Times New Roman"/>
                <a:cs typeface="Times New Roman"/>
              </a:rPr>
              <a:t> in rows, one-row for each configuration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, gives a “</a:t>
            </a:r>
            <a:r>
              <a:rPr lang="en-US" sz="2400" b="1" dirty="0" smtClean="0">
                <a:latin typeface="Times New Roman"/>
                <a:cs typeface="Times New Roman"/>
              </a:rPr>
              <a:t>model matrix</a:t>
            </a:r>
            <a:r>
              <a:rPr lang="en-US" sz="2400" dirty="0" smtClean="0">
                <a:latin typeface="Times New Roman"/>
                <a:cs typeface="Times New Roman"/>
              </a:rPr>
              <a:t>” for an MRF with </a:t>
            </a:r>
            <a:r>
              <a:rPr lang="en-US" sz="2400" i="1" dirty="0" smtClean="0">
                <a:latin typeface="Times New Roman"/>
                <a:cs typeface="Times New Roman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 total parameters and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realized configurations: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31" y="2443559"/>
            <a:ext cx="7702938" cy="2130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96040" y="2443559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1</a:t>
            </a:r>
            <a:endParaRPr lang="en-US" sz="2400" baseline="-25000" dirty="0"/>
          </a:p>
        </p:txBody>
      </p:sp>
      <p:sp>
        <p:nvSpPr>
          <p:cNvPr id="8" name="Rectangle 7"/>
          <p:cNvSpPr/>
          <p:nvPr/>
        </p:nvSpPr>
        <p:spPr>
          <a:xfrm>
            <a:off x="1605891" y="2932867"/>
            <a:ext cx="509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baseline="-25000" dirty="0" smtClean="0">
                <a:latin typeface="Times New Roman"/>
                <a:cs typeface="Times New Roman"/>
              </a:rPr>
              <a:t>2</a:t>
            </a:r>
            <a:endParaRPr lang="en-US" sz="2400" baseline="-25000" dirty="0"/>
          </a:p>
        </p:txBody>
      </p:sp>
      <p:sp>
        <p:nvSpPr>
          <p:cNvPr id="9" name="Rectangle 8"/>
          <p:cNvSpPr/>
          <p:nvPr/>
        </p:nvSpPr>
        <p:spPr>
          <a:xfrm>
            <a:off x="1605891" y="4137961"/>
            <a:ext cx="5707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N</a:t>
            </a:r>
            <a:endParaRPr lang="en-US" sz="2400" i="1" baseline="-25000" dirty="0"/>
          </a:p>
        </p:txBody>
      </p:sp>
      <p:sp>
        <p:nvSpPr>
          <p:cNvPr id="10" name="Rectangle 9"/>
          <p:cNvSpPr/>
          <p:nvPr/>
        </p:nvSpPr>
        <p:spPr>
          <a:xfrm>
            <a:off x="2614272" y="1780084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1</a:t>
            </a:r>
            <a:endParaRPr lang="en-US" sz="28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4451342" y="1789946"/>
            <a:ext cx="529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Symbol" charset="2"/>
                <a:cs typeface="Symbol" charset="2"/>
              </a:rPr>
              <a:t>q</a:t>
            </a:r>
            <a:r>
              <a:rPr lang="en-US" sz="2800" baseline="-25000" dirty="0" smtClean="0">
                <a:latin typeface="Times New Roman"/>
                <a:cs typeface="Times New Roman"/>
              </a:rPr>
              <a:t>2</a:t>
            </a:r>
            <a:endParaRPr lang="en-US" sz="2800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7169624" y="1786850"/>
            <a:ext cx="595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err="1" smtClean="0">
                <a:latin typeface="Symbol" charset="2"/>
                <a:cs typeface="Symbol" charset="2"/>
              </a:rPr>
              <a:t>q</a:t>
            </a:r>
            <a:r>
              <a:rPr lang="en-US" sz="2800" i="1" baseline="-25000" dirty="0" err="1" smtClean="0">
                <a:latin typeface="Times New Roman"/>
                <a:cs typeface="Times New Roman"/>
              </a:rPr>
              <a:t>w</a:t>
            </a:r>
            <a:endParaRPr lang="en-US" sz="2800" i="1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20299" y="5236742"/>
            <a:ext cx="873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Summing down the columns of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sufficient statistics </a:t>
            </a:r>
            <a:r>
              <a:rPr lang="en-US" sz="2400" b="1" dirty="0" smtClean="0">
                <a:latin typeface="Times New Roman"/>
                <a:cs typeface="Times New Roman"/>
              </a:rPr>
              <a:t>s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802" y="5840945"/>
            <a:ext cx="2055037" cy="8843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750" y="1869956"/>
            <a:ext cx="800100" cy="50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09137" y="3565171"/>
            <a:ext cx="8001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60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17601"/>
            <a:ext cx="9144000" cy="32316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set up a Slayer field with known potentials with which to generate a sample of X:</a:t>
            </a: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~A:B+A:C+A:D+A:E+B:C+B:D+B:E+C:D+D:E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slay     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=1000, seed=1)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A sample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X for which we will fit a model and obtain a theta: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slay$samples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slay$model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Check the equivalence for a Slayer field: Show for each possible outcome for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(i.e. all possible configurations) the energies computed are the same: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54" y="1605201"/>
            <a:ext cx="8161378" cy="74557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96365" y="2579812"/>
            <a:ext cx="793692" cy="0"/>
          </a:xfrm>
          <a:prstGeom prst="line">
            <a:avLst/>
          </a:prstGeom>
          <a:ln>
            <a:solidFill>
              <a:srgbClr val="00F4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16517" y="2354902"/>
            <a:ext cx="4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v</a:t>
            </a:r>
            <a:r>
              <a:rPr lang="en-US" dirty="0" smtClean="0">
                <a:latin typeface="Times New Roman"/>
                <a:cs typeface="Times New Roman"/>
              </a:rPr>
              <a:t>s.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76962" y="2593042"/>
            <a:ext cx="60213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77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8383" y="231933"/>
            <a:ext cx="6279634" cy="6370973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Fit an MRF to the sample with the intention of obtaining a theta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Use the standard parameterization: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fit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14)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[[5]][1,1,1]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[[5]][2,2,1]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[[6]][2,2,1]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[[7]][1,1,1]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[[7]][2,2,1]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[[8]][1,1,1]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[[8]][2,2,1] &lt;- 13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[[9]][1,1,1] &lt;- 14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[[9]][2,2,1] &lt;- 14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935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377459"/>
            <a:ext cx="8588334" cy="581697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theta: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t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heta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Shift potentials to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match the order in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() probably re-centered them. We need to do this to check the two ways of 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computing the energies. 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(c(s1,s2),c(s1,s2),c(s1,s2),c(s1,s2),c(s1,s2))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All 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configuration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energies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computed the usual way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with feature functions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make.gRbase.potentials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node.names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state.nmes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=c(s1,s2)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function(xx){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edges.mat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one.lgp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fit.params.info$node.energies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two.lgp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fit.params.info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          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= f)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     })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02119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6895" y="86399"/>
            <a:ext cx="8403638" cy="212365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Compare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 err="1">
                <a:solidFill>
                  <a:srgbClr val="00F4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with 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00F400"/>
                </a:solidFill>
                <a:latin typeface="Courier"/>
                <a:cs typeface="Courier"/>
              </a:rPr>
              <a:t>computed as theta \dot phi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“features” (phi) for all each possible configuration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all.configs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Now get the energy of each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with the dot-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porduct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formula: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), function(xx){w%*%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[xx,]})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All </a:t>
            </a:r>
            <a:r>
              <a:rPr lang="en-US" sz="1200" dirty="0" err="1" smtClean="0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FF0000"/>
                </a:solidFill>
                <a:latin typeface="Courier"/>
                <a:cs typeface="Courier"/>
              </a:rPr>
              <a:t>feature functions</a:t>
            </a:r>
            <a:endParaRPr lang="en-US" sz="12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             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: All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energies with </a:t>
            </a:r>
            <a:r>
              <a:rPr lang="en-US" sz="1200" dirty="0" smtClean="0">
                <a:solidFill>
                  <a:srgbClr val="0CFF00"/>
                </a:solidFill>
                <a:latin typeface="Courier"/>
                <a:cs typeface="Courier"/>
              </a:rPr>
              <a:t>features</a:t>
            </a:r>
            <a:endParaRPr lang="en-US" sz="1200" dirty="0">
              <a:solidFill>
                <a:srgbClr val="0C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Check: Differences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bind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config.energies-alt.config.energies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3921"/>
          <a:stretch/>
        </p:blipFill>
        <p:spPr>
          <a:xfrm>
            <a:off x="2257659" y="2224914"/>
            <a:ext cx="4771571" cy="46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7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803" y="199191"/>
            <a:ext cx="842317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all possible configurations are contained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then dividing each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by the number of rows in </a:t>
            </a:r>
            <a:r>
              <a:rPr lang="en-US" sz="2400" b="1" dirty="0" smtClean="0">
                <a:latin typeface="Times New Roman"/>
                <a:cs typeface="Times New Roman"/>
              </a:rPr>
              <a:t>M</a:t>
            </a:r>
            <a:r>
              <a:rPr lang="en-US" sz="2400" dirty="0" smtClean="0">
                <a:latin typeface="Times New Roman"/>
                <a:cs typeface="Times New Roman"/>
              </a:rPr>
              <a:t> gives the </a:t>
            </a:r>
            <a:r>
              <a:rPr lang="en-US" sz="2400" b="1" i="1" u="sng" dirty="0" smtClean="0">
                <a:latin typeface="Times New Roman"/>
                <a:cs typeface="Times New Roman"/>
              </a:rPr>
              <a:t>expected number </a:t>
            </a:r>
            <a:r>
              <a:rPr lang="en-US" sz="2400" dirty="0" smtClean="0">
                <a:latin typeface="Times New Roman"/>
                <a:cs typeface="Times New Roman"/>
              </a:rPr>
              <a:t>of  “</a:t>
            </a:r>
            <a:r>
              <a:rPr lang="en-US" sz="2400" b="1" dirty="0" smtClean="0">
                <a:latin typeface="Times New Roman"/>
                <a:cs typeface="Times New Roman"/>
              </a:rPr>
              <a:t>features</a:t>
            </a:r>
            <a:r>
              <a:rPr lang="en-US" sz="2400" dirty="0" smtClean="0">
                <a:latin typeface="Times New Roman"/>
                <a:cs typeface="Times New Roman"/>
              </a:rPr>
              <a:t>” (remember </a:t>
            </a:r>
            <a:r>
              <a:rPr lang="en-US" sz="2400" i="1" dirty="0" smtClean="0">
                <a:latin typeface="Symbol" charset="2"/>
                <a:cs typeface="Symbol" charset="2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 is </a:t>
            </a:r>
            <a:r>
              <a:rPr lang="en-US" sz="2400" i="1" dirty="0" smtClean="0">
                <a:latin typeface="Times New Roman"/>
                <a:cs typeface="Times New Roman"/>
              </a:rPr>
              <a:t>not</a:t>
            </a:r>
            <a:r>
              <a:rPr lang="en-US" sz="2400" dirty="0" smtClean="0">
                <a:latin typeface="Times New Roman"/>
                <a:cs typeface="Times New Roman"/>
              </a:rPr>
              <a:t> feature functions </a:t>
            </a:r>
            <a:r>
              <a:rPr lang="en-US" sz="2400" b="1" dirty="0" smtClean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()):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972" y="1529081"/>
            <a:ext cx="1066800" cy="469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02299" y="2098426"/>
            <a:ext cx="48588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</a:t>
            </a:r>
            <a:r>
              <a:rPr lang="en-US" sz="2400" dirty="0" smtClean="0">
                <a:latin typeface="Times New Roman"/>
                <a:cs typeface="Times New Roman"/>
              </a:rPr>
              <a:t>ector of expected number of features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020637" y="2774729"/>
            <a:ext cx="51477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7676" y="3613900"/>
            <a:ext cx="77394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097" y="2750740"/>
            <a:ext cx="2494195" cy="60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937" y="3567091"/>
            <a:ext cx="2616941" cy="612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707" y="4572788"/>
            <a:ext cx="84231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If we have values for all </a:t>
            </a:r>
            <a:r>
              <a:rPr lang="en-US" sz="2200" i="1" dirty="0" smtClean="0">
                <a:latin typeface="Symbol" charset="2"/>
                <a:cs typeface="Symbol" charset="2"/>
              </a:rPr>
              <a:t>q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can get </a:t>
            </a:r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we can also use: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551" y="5345686"/>
            <a:ext cx="6116518" cy="78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32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175" y="1337985"/>
            <a:ext cx="5179154" cy="5339925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(CRF)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library(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gRbase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Put together MRF model: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 &lt;- 2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[1,1,1]      &lt;- 1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tauA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[2,1,1]      &lt;- 2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[3,1,1]      &lt;- 3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tauC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[[1]][1,1,1] &lt;- 4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omegaAB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[[2]][1,1,1] &lt;- 5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omegaAC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[[3]][1,1,1] &lt;- 6 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Represents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omegaBC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triangle.mrf$node.par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triangle.mrf$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603829" y="1668368"/>
            <a:ext cx="3391688" cy="2643426"/>
            <a:chOff x="5628536" y="528068"/>
            <a:chExt cx="3391688" cy="2643426"/>
          </a:xfrm>
        </p:grpSpPr>
        <p:grpSp>
          <p:nvGrpSpPr>
            <p:cNvPr id="5" name="Group 4"/>
            <p:cNvGrpSpPr/>
            <p:nvPr/>
          </p:nvGrpSpPr>
          <p:grpSpPr>
            <a:xfrm>
              <a:off x="6887899" y="528068"/>
              <a:ext cx="1029382" cy="1026200"/>
              <a:chOff x="2902001" y="1543207"/>
              <a:chExt cx="1029382" cy="10262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2902001" y="1655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018627" y="15432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B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11136" y="2155831"/>
              <a:ext cx="1009088" cy="1015663"/>
              <a:chOff x="2101901" y="3092607"/>
              <a:chExt cx="1009088" cy="1015663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2101901" y="31790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155027" y="3092607"/>
                <a:ext cx="95596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C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28536" y="2132796"/>
              <a:ext cx="1029382" cy="1026200"/>
              <a:chOff x="2228901" y="1428907"/>
              <a:chExt cx="1029382" cy="1026200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228901" y="1540707"/>
                <a:ext cx="914400" cy="914400"/>
              </a:xfrm>
              <a:prstGeom prst="ellipse">
                <a:avLst/>
              </a:prstGeom>
              <a:noFill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345527" y="1428907"/>
                <a:ext cx="91275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i="1" dirty="0" smtClean="0">
                    <a:latin typeface="Times New Roman"/>
                    <a:cs typeface="Times New Roman"/>
                  </a:rPr>
                  <a:t>A</a:t>
                </a:r>
                <a:endParaRPr lang="en-US" sz="6000" i="1" dirty="0">
                  <a:latin typeface="Times New Roman"/>
                  <a:cs typeface="Times New Roman"/>
                </a:endParaRPr>
              </a:p>
            </p:txBody>
          </p:sp>
        </p:grpSp>
        <p:cxnSp>
          <p:nvCxnSpPr>
            <p:cNvPr id="14" name="Straight Connector 13"/>
            <p:cNvCxnSpPr>
              <a:endCxn id="9" idx="2"/>
            </p:cNvCxnSpPr>
            <p:nvPr/>
          </p:nvCxnSpPr>
          <p:spPr>
            <a:xfrm flipV="1">
              <a:off x="6542936" y="2699431"/>
              <a:ext cx="14682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 noChangeAspect="1"/>
            </p:cNvCxnSpPr>
            <p:nvPr/>
          </p:nvCxnSpPr>
          <p:spPr>
            <a:xfrm flipH="1" flipV="1">
              <a:off x="7776899" y="1269816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 noChangeAspect="1"/>
            </p:cNvCxnSpPr>
            <p:nvPr/>
          </p:nvCxnSpPr>
          <p:spPr>
            <a:xfrm flipV="1">
              <a:off x="6234608" y="1296740"/>
              <a:ext cx="692856" cy="9605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a. Compute the expected number of features for the triangle model within the standard parameterization.</a:t>
            </a:r>
            <a:endParaRPr lang="en-US" sz="22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655" y="1348657"/>
            <a:ext cx="2612051" cy="2020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20" y="1962475"/>
            <a:ext cx="652546" cy="3440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890" y="2393024"/>
            <a:ext cx="1119529" cy="3015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80" y="4006911"/>
            <a:ext cx="1138930" cy="3048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5757" y="2948617"/>
            <a:ext cx="1045467" cy="28335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408" y="2985124"/>
            <a:ext cx="632739" cy="3398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4569" y="3091155"/>
            <a:ext cx="611661" cy="32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7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732" y="641570"/>
            <a:ext cx="7818767" cy="4524316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Enumerate all the state configurations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colnames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 &lt;- c("A","B","C")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sufficient statistics for all configurations: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 &lt;-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as.matrix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config.mat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r>
              <a:rPr lang="en-US" sz="16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s</a:t>
            </a:r>
          </a:p>
          <a:p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600" dirty="0" err="1">
                <a:solidFill>
                  <a:srgbClr val="FFFF00"/>
                </a:solidFill>
                <a:latin typeface="Courier"/>
                <a:cs typeface="Courier"/>
              </a:rPr>
              <a:t>expexted</a:t>
            </a:r>
            <a:r>
              <a:rPr lang="en-US" sz="1600" dirty="0">
                <a:solidFill>
                  <a:srgbClr val="FFFF00"/>
                </a:solidFill>
                <a:latin typeface="Courier"/>
                <a:cs typeface="Courier"/>
              </a:rPr>
              <a:t> number of features: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num.nodes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&lt;- length(</a:t>
            </a:r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gp@nodes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r>
              <a:rPr lang="en-US" sz="1600" dirty="0">
                <a:solidFill>
                  <a:schemeClr val="bg1"/>
                </a:solidFill>
                <a:latin typeface="Courier"/>
                <a:cs typeface="Courier"/>
              </a:rPr>
              <a:t>     &lt;- s/2^num.nodes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urier"/>
                <a:cs typeface="Courier"/>
              </a:rPr>
              <a:t>E.phi</a:t>
            </a:r>
            <a:endParaRPr lang="en-US" sz="16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499" y="3758684"/>
            <a:ext cx="2667000" cy="307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561472" y="6478980"/>
            <a:ext cx="1221822" cy="246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572" y="6255281"/>
            <a:ext cx="10668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The </a:t>
            </a:r>
            <a:r>
              <a:rPr lang="en-US" sz="2400" dirty="0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and </a:t>
            </a:r>
            <a:r>
              <a:rPr lang="en-US" sz="2400" dirty="0" err="1" smtClean="0">
                <a:latin typeface="Symbol" charset="2"/>
                <a:cs typeface="Symbol" charset="2"/>
              </a:rPr>
              <a:t>Y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400" dirty="0" smtClean="0">
                <a:latin typeface="Times New Roman"/>
                <a:cs typeface="Times New Roman"/>
              </a:rPr>
              <a:t> are factors or </a:t>
            </a:r>
            <a:r>
              <a:rPr lang="en-US" sz="2400" b="1" dirty="0" smtClean="0">
                <a:latin typeface="Times New Roman"/>
                <a:cs typeface="Times New Roman"/>
              </a:rPr>
              <a:t>potentials</a:t>
            </a:r>
            <a:r>
              <a:rPr lang="en-US" sz="2400" dirty="0" smtClean="0">
                <a:latin typeface="Times New Roman"/>
                <a:cs typeface="Times New Roman"/>
              </a:rPr>
              <a:t>. They are functions representable in table form which hold un-normalized quantities which contribute to the probability distribution:</a:t>
            </a:r>
          </a:p>
          <a:p>
            <a:endParaRPr lang="en-US" sz="2400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51" y="2179040"/>
            <a:ext cx="4133799" cy="968589"/>
          </a:xfrm>
          <a:prstGeom prst="rect">
            <a:avLst/>
          </a:prstGeom>
        </p:spPr>
      </p:pic>
      <p:sp>
        <p:nvSpPr>
          <p:cNvPr id="34" name="Content Placeholder 2"/>
          <p:cNvSpPr txBox="1">
            <a:spLocks/>
          </p:cNvSpPr>
          <p:nvPr/>
        </p:nvSpPr>
        <p:spPr>
          <a:xfrm>
            <a:off x="1076348" y="4555132"/>
            <a:ext cx="7671859" cy="557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smtClean="0">
                <a:latin typeface="Times New Roman"/>
                <a:cs typeface="Times New Roman"/>
              </a:rPr>
              <a:t>Z</a:t>
            </a:r>
            <a:r>
              <a:rPr lang="en-US" sz="2200" dirty="0" smtClean="0">
                <a:latin typeface="Times New Roman"/>
                <a:cs typeface="Times New Roman"/>
              </a:rPr>
              <a:t> is the normalization constant called the </a:t>
            </a:r>
            <a:r>
              <a:rPr lang="en-US" sz="2200" b="1" dirty="0" smtClean="0">
                <a:latin typeface="Times New Roman"/>
                <a:cs typeface="Times New Roman"/>
              </a:rPr>
              <a:t>partition function</a:t>
            </a: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011945" y="3205557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are called unary or </a:t>
            </a:r>
            <a:r>
              <a:rPr lang="en-US" sz="2200" b="1" dirty="0" smtClean="0">
                <a:latin typeface="Times New Roman"/>
                <a:cs typeface="Times New Roman"/>
              </a:rPr>
              <a:t>node potentials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 are called pair or </a:t>
            </a:r>
            <a:r>
              <a:rPr lang="en-US" sz="2200" b="1" dirty="0" smtClean="0">
                <a:latin typeface="Times New Roman"/>
                <a:cs typeface="Times New Roman"/>
              </a:rPr>
              <a:t>edge potentials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808232" y="5060599"/>
            <a:ext cx="6491567" cy="481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For the example </a:t>
            </a:r>
            <a:r>
              <a:rPr lang="en-US" sz="2400" dirty="0" err="1" smtClean="0">
                <a:latin typeface="Times New Roman"/>
                <a:cs typeface="Times New Roman"/>
              </a:rPr>
              <a:t>Pr</a:t>
            </a:r>
            <a:r>
              <a:rPr lang="en-US" sz="2400" dirty="0" smtClean="0">
                <a:latin typeface="Times New Roman"/>
                <a:cs typeface="Times New Roman"/>
              </a:rPr>
              <a:t>(</a:t>
            </a:r>
            <a:r>
              <a:rPr lang="en-US" sz="2400" i="1" dirty="0" smtClean="0">
                <a:latin typeface="Times New Roman"/>
                <a:cs typeface="Times New Roman"/>
              </a:rPr>
              <a:t>A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B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C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D</a:t>
            </a:r>
            <a:r>
              <a:rPr lang="en-US" sz="2400" dirty="0" smtClean="0">
                <a:latin typeface="Times New Roman"/>
                <a:cs typeface="Times New Roman"/>
              </a:rPr>
              <a:t>,</a:t>
            </a:r>
            <a:r>
              <a:rPr lang="en-US" sz="2400" i="1" dirty="0" smtClean="0">
                <a:latin typeface="Times New Roman"/>
                <a:cs typeface="Times New Roman"/>
              </a:rPr>
              <a:t>E</a:t>
            </a:r>
            <a:r>
              <a:rPr lang="en-US" sz="2400" dirty="0" smtClean="0">
                <a:latin typeface="Times New Roman"/>
                <a:cs typeface="Times New Roman"/>
              </a:rPr>
              <a:t>):</a:t>
            </a:r>
            <a:endParaRPr lang="en-US" sz="2400" b="1" dirty="0" smtClean="0">
              <a:latin typeface="Times New Roman"/>
              <a:cs typeface="Times New Roman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10" y="5639675"/>
            <a:ext cx="7620534" cy="98454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527893" y="3973205"/>
            <a:ext cx="8045456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Edge potentials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are known as transfer matrices in statistical physics</a:t>
            </a:r>
          </a:p>
        </p:txBody>
      </p:sp>
    </p:spTree>
    <p:extLst>
      <p:ext uri="{BB962C8B-B14F-4D97-AF65-F5344CB8AC3E}">
        <p14:creationId xmlns:p14="http://schemas.microsoft.com/office/powerpoint/2010/main" val="1647129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203" y="390465"/>
            <a:ext cx="84231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If we have a </a:t>
            </a:r>
            <a:r>
              <a:rPr lang="en-US" sz="2400" i="1" u="sng" dirty="0" smtClean="0">
                <a:latin typeface="Times New Roman"/>
                <a:cs typeface="Times New Roman"/>
              </a:rPr>
              <a:t>sample</a:t>
            </a:r>
            <a:r>
              <a:rPr lang="en-US" sz="2400" dirty="0" smtClean="0">
                <a:latin typeface="Times New Roman"/>
                <a:cs typeface="Times New Roman"/>
              </a:rPr>
              <a:t> of </a:t>
            </a:r>
            <a:r>
              <a:rPr lang="en-US" sz="2400" i="1" dirty="0" smtClean="0">
                <a:latin typeface="Times New Roman"/>
                <a:cs typeface="Times New Roman"/>
              </a:rPr>
              <a:t>N</a:t>
            </a:r>
            <a:r>
              <a:rPr lang="en-US" sz="2400" dirty="0" smtClean="0">
                <a:latin typeface="Times New Roman"/>
                <a:cs typeface="Times New Roman"/>
              </a:rPr>
              <a:t> configurations, doing the same thing gives the </a:t>
            </a:r>
            <a:r>
              <a:rPr lang="en-US" sz="2400" i="1" u="sng" dirty="0" smtClean="0">
                <a:latin typeface="Times New Roman"/>
                <a:cs typeface="Times New Roman"/>
              </a:rPr>
              <a:t>average number</a:t>
            </a:r>
            <a:r>
              <a:rPr lang="en-US" sz="2400" dirty="0" smtClean="0">
                <a:latin typeface="Times New Roman"/>
                <a:cs typeface="Times New Roman"/>
              </a:rPr>
              <a:t> of features: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1402"/>
            <a:ext cx="1066800" cy="55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380" y="2243454"/>
            <a:ext cx="6754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For </a:t>
            </a:r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>
                <a:latin typeface="Times New Roman"/>
                <a:cs typeface="Times New Roman"/>
              </a:rPr>
              <a:t> </a:t>
            </a:r>
            <a:r>
              <a:rPr lang="en-US" sz="2200" dirty="0" smtClean="0">
                <a:latin typeface="Times New Roman"/>
                <a:cs typeface="Times New Roman"/>
              </a:rPr>
              <a:t>and Potts-like models, the elements are: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286" y="2882443"/>
            <a:ext cx="1812669" cy="63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7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047" y="1437317"/>
            <a:ext cx="7110765" cy="3970318"/>
          </a:xfrm>
          <a:prstGeom prst="rect">
            <a:avLst/>
          </a:prstGeom>
          <a:solidFill>
            <a:srgbClr val="00009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# Continuing from a:</a:t>
            </a: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Sample of </a:t>
            </a:r>
            <a:r>
              <a:rPr lang="en-US" dirty="0" err="1" smtClean="0">
                <a:solidFill>
                  <a:srgbClr val="FFFF00"/>
                </a:solidFill>
                <a:latin typeface="Courier"/>
                <a:cs typeface="Courier"/>
              </a:rPr>
              <a:t>Xs</a:t>
            </a:r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N &lt;- 5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size = N)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dirty="0" smtClean="0">
                <a:solidFill>
                  <a:srgbClr val="FFFF00"/>
                </a:solidFill>
                <a:latin typeface="Courier"/>
                <a:cs typeface="Courier"/>
              </a:rPr>
              <a:t>Sufficient statistics from the sample: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triangle.mrf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, instances =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s.emp</a:t>
            </a:r>
            <a:r>
              <a:rPr lang="en-US" dirty="0">
                <a:solidFill>
                  <a:schemeClr val="bg1"/>
                </a:solidFill>
                <a:latin typeface="Courier"/>
                <a:cs typeface="Courier"/>
              </a:rPr>
              <a:t>/N</a:t>
            </a:r>
          </a:p>
          <a:p>
            <a:r>
              <a:rPr lang="en-US" dirty="0" err="1">
                <a:solidFill>
                  <a:schemeClr val="bg1"/>
                </a:solidFill>
                <a:latin typeface="Courier"/>
                <a:cs typeface="Courier"/>
              </a:rPr>
              <a:t>E.hat.phi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9448" y="82590"/>
            <a:ext cx="826025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 smtClean="0">
                <a:latin typeface="Times New Roman"/>
                <a:cs typeface="Times New Roman"/>
              </a:rPr>
              <a:t>b. Say we get a sample of size 5 (5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). Compute the average number of features (</a:t>
            </a:r>
            <a:r>
              <a:rPr lang="en-US" sz="2200" i="1" dirty="0" smtClean="0">
                <a:latin typeface="Times New Roman"/>
                <a:cs typeface="Times New Roman"/>
              </a:rPr>
              <a:t>i.e.</a:t>
            </a:r>
            <a:r>
              <a:rPr lang="en-US" sz="2200" dirty="0" smtClean="0">
                <a:latin typeface="Times New Roman"/>
                <a:cs typeface="Times New Roman"/>
              </a:rPr>
              <a:t> the empirical estimate for           )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745" y="897456"/>
            <a:ext cx="617684" cy="272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57" y="4418568"/>
            <a:ext cx="2628900" cy="238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93" y="5831898"/>
            <a:ext cx="1066800" cy="5588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405629" y="6167989"/>
            <a:ext cx="1399880" cy="5183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02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9448" y="82590"/>
            <a:ext cx="8260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200" dirty="0">
                <a:latin typeface="Times New Roman"/>
                <a:cs typeface="Times New Roman"/>
              </a:rPr>
              <a:t>c</a:t>
            </a:r>
            <a:r>
              <a:rPr lang="en-US" sz="2200" dirty="0" smtClean="0">
                <a:latin typeface="Times New Roman"/>
                <a:cs typeface="Times New Roman"/>
              </a:rPr>
              <a:t>. Lets say we get a sample of size 100 (100 realizations of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) and estimate the parameters for the model:    . Compute the expected number of features under this estimate:            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78" y="847669"/>
            <a:ext cx="142019" cy="261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746" y="1220748"/>
            <a:ext cx="727229" cy="3127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0835" y="1762596"/>
            <a:ext cx="1184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First, note: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3313" y="3198286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and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7348" y="3569906"/>
            <a:ext cx="715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-or-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462" y="2313340"/>
            <a:ext cx="5641631" cy="7269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26" y="3694498"/>
            <a:ext cx="1658983" cy="348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463" y="4256444"/>
            <a:ext cx="6368632" cy="7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0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5334" y="140766"/>
            <a:ext cx="8272606" cy="6555641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Put together known MRF model and get a sample from it: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~A:B + B:C + C:A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Make up some potentials and get a sample of size 100: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&lt;- 100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&lt;- 2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sim.field.random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adjacentcy.matrix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num.sims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seed=1)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tri.modl$samples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tri.modl$model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mrf.sample.plot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Using the sample, fit a model in the standard parameterization to obtain a theta: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Node parameter index matrix (empty)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# Edge parameter index matrices (empty)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6)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# Check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edge parameterization: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Check edge order first!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[[1]][1,1,1]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[[1]][2,2,1] &lt;- 4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[[2]][1,1,1]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[[2]][2,2,1] &lt;- 5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[[3]][1,1,1] &lt;- 6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[[3]][2,2,1] &lt;- 6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0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50187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632" y="158843"/>
            <a:ext cx="8988060" cy="640175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Fit model to samples from the known model and obtain an estimate for theta: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Sample sufficient statistics: total number of appearances of each parameter in the sample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\hat{theta}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theta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mrf.update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function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within 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()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switches the order of the parameters.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Shift potentials back to be in the same order as in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node.par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edge.par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If they are not in the same order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will differ depending on the formula used to compute them.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Only necessary for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the testing purposes presented here: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shift.pots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and Z (inference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). We just need Z at this point though: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Define states and feature function: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s1 &lt;- 1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s2 &lt;- 2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f  &lt;- function(y){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(c((y==s1),(y==s2))) }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Enumerate all possible configurations X and compute their phi vectors:</a:t>
            </a: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Note: Generally you </a:t>
            </a:r>
            <a:r>
              <a:rPr lang="en-US" sz="1000" dirty="0">
                <a:solidFill>
                  <a:srgbClr val="FF0000"/>
                </a:solidFill>
                <a:latin typeface="Courier"/>
                <a:cs typeface="Courier"/>
              </a:rPr>
              <a:t>don't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want to do this for larger networks...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expand.grid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(c(s1,s2),c(s1,s2),c(s1,s2))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compute.model.matrix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X.all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, f)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(E(X)) for all X as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(\hat{theta} \dot phi(X)):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(1:nrow(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(theta %*%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[xx,])})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#Compute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config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probs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(1/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exp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infr.info$logZ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))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prodPots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sum(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Check</a:t>
            </a:r>
            <a:endParaRPr lang="en-US" sz="10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Finally compute E_{\hat{\theta}_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(X)] =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sum_X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 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\</a:t>
            </a:r>
            <a:r>
              <a:rPr lang="en-US" sz="1000" dirty="0" err="1" smtClean="0">
                <a:solidFill>
                  <a:srgbClr val="FFFF00"/>
                </a:solidFill>
                <a:latin typeface="Courier"/>
                <a:cs typeface="Courier"/>
              </a:rPr>
              <a:t>Pr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(X)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colSums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sapply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(1:ncol(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), function(xx){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M.all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[,xx] *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Prs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})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)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Estimate at the optimal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</a:t>
            </a:r>
            <a:r>
              <a:rPr lang="en-US" sz="10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Empirical estimate: \hat{E}_{\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theta_i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}[\</a:t>
            </a:r>
            <a:r>
              <a:rPr lang="en-US" sz="10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]</a:t>
            </a:r>
          </a:p>
          <a:p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grad           &lt;-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hatE.theta.phi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                              </a:t>
            </a:r>
            <a:r>
              <a:rPr lang="en-US" sz="10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000" dirty="0">
                <a:solidFill>
                  <a:srgbClr val="FFFF00"/>
                </a:solidFill>
                <a:latin typeface="Courier"/>
                <a:cs typeface="Courier"/>
              </a:rPr>
              <a:t># gradient at the optimum theta</a:t>
            </a:r>
          </a:p>
          <a:p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000" dirty="0" err="1">
                <a:solidFill>
                  <a:schemeClr val="bg1"/>
                </a:solidFill>
                <a:latin typeface="Courier"/>
                <a:cs typeface="Courier"/>
              </a:rPr>
              <a:t>E.hattheta.phi,hatE.theta.phi,grad</a:t>
            </a:r>
            <a:r>
              <a:rPr lang="en-US" sz="10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0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03186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116" y="1463451"/>
            <a:ext cx="4508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262" y="2455397"/>
            <a:ext cx="578374" cy="248701"/>
          </a:xfrm>
          <a:prstGeom prst="rect">
            <a:avLst/>
          </a:prstGeom>
        </p:spPr>
      </p:pic>
      <p:sp>
        <p:nvSpPr>
          <p:cNvPr id="6" name="Left Brace 5"/>
          <p:cNvSpPr/>
          <p:nvPr/>
        </p:nvSpPr>
        <p:spPr>
          <a:xfrm>
            <a:off x="2567471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93240" y="2581512"/>
            <a:ext cx="8742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Left Brace 8"/>
          <p:cNvSpPr/>
          <p:nvPr/>
        </p:nvSpPr>
        <p:spPr>
          <a:xfrm>
            <a:off x="4423190" y="1884911"/>
            <a:ext cx="385620" cy="138194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112154" y="2581512"/>
            <a:ext cx="3110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112154" y="2581512"/>
            <a:ext cx="10079" cy="996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26795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0544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5908618" y="320535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852" y="3615107"/>
            <a:ext cx="635000" cy="2857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00" y="3996295"/>
            <a:ext cx="583168" cy="3054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0677" y="4019118"/>
            <a:ext cx="572394" cy="2725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8838" y="4019118"/>
            <a:ext cx="441270" cy="22479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658680" y="4281606"/>
            <a:ext cx="1761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We’ll talk about this one later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75017" y="1680755"/>
            <a:ext cx="2870031" cy="2719139"/>
          </a:xfrm>
          <a:prstGeom prst="rect">
            <a:avLst/>
          </a:prstGeom>
          <a:noFill/>
          <a:ln w="38100" cmpd="sng">
            <a:solidFill>
              <a:srgbClr val="00F4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12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889" y="206482"/>
            <a:ext cx="8043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A problem that still persists is how to compute            without having to generate all </a:t>
            </a:r>
            <a:r>
              <a:rPr lang="en-US" sz="2400" b="1" dirty="0" smtClean="0">
                <a:latin typeface="Times New Roman"/>
                <a:cs typeface="Times New Roman"/>
              </a:rPr>
              <a:t>X</a:t>
            </a:r>
            <a:r>
              <a:rPr lang="en-US" sz="2400" dirty="0" smtClean="0">
                <a:latin typeface="Times New Roman"/>
                <a:cs typeface="Times New Roman"/>
              </a:rPr>
              <a:t>?!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305" y="350681"/>
            <a:ext cx="721337" cy="310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37038" y="2824775"/>
            <a:ext cx="332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 node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35" y="4526714"/>
            <a:ext cx="244515" cy="32339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26" y="2901494"/>
            <a:ext cx="206096" cy="33799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589850" y="4448966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If      is an edge parameter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9124" y="1097485"/>
            <a:ext cx="8580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smtClean="0">
                <a:latin typeface="Times New Roman"/>
                <a:cs typeface="Times New Roman"/>
              </a:rPr>
              <a:t>We can use the node and edge </a:t>
            </a:r>
            <a:r>
              <a:rPr lang="en-US" sz="2200" dirty="0" err="1" smtClean="0">
                <a:latin typeface="Times New Roman"/>
                <a:cs typeface="Times New Roman"/>
              </a:rPr>
              <a:t>marginals</a:t>
            </a:r>
            <a:r>
              <a:rPr lang="en-US" sz="2200" dirty="0" smtClean="0">
                <a:latin typeface="Times New Roman"/>
                <a:cs typeface="Times New Roman"/>
              </a:rPr>
              <a:t> from the </a:t>
            </a:r>
            <a:r>
              <a:rPr lang="en-US" sz="2200" dirty="0" smtClean="0">
                <a:latin typeface="Times New Roman"/>
                <a:cs typeface="Times New Roman"/>
              </a:rPr>
              <a:t>propagated </a:t>
            </a:r>
            <a:r>
              <a:rPr lang="en-US" sz="2200" dirty="0" smtClean="0">
                <a:latin typeface="Times New Roman"/>
                <a:cs typeface="Times New Roman"/>
              </a:rPr>
              <a:t>network: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710" y="3525123"/>
            <a:ext cx="1123483" cy="368502"/>
          </a:xfrm>
          <a:prstGeom prst="rect">
            <a:avLst/>
          </a:prstGeom>
        </p:spPr>
      </p:pic>
      <p:sp>
        <p:nvSpPr>
          <p:cNvPr id="19" name="Right Brace 18"/>
          <p:cNvSpPr/>
          <p:nvPr/>
        </p:nvSpPr>
        <p:spPr>
          <a:xfrm rot="5400000">
            <a:off x="4574345" y="2788349"/>
            <a:ext cx="355321" cy="11441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5400000">
            <a:off x="5652807" y="4680622"/>
            <a:ext cx="355322" cy="14273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0732" y="5585484"/>
            <a:ext cx="1509418" cy="38813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671986" y="5623798"/>
            <a:ext cx="22991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edge potentials instead of energy matrices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33435" y="3567158"/>
            <a:ext cx="3746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If your program spits out node potentials instead of energy matrices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32" y="1772464"/>
            <a:ext cx="3002532" cy="6036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087" y="1720632"/>
            <a:ext cx="7658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Times New Roman"/>
                <a:cs typeface="Times New Roman"/>
              </a:rPr>
              <a:t>Turns out                                              is approximately equal to: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913" y="2635859"/>
            <a:ext cx="4599495" cy="855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92" y="4702713"/>
            <a:ext cx="6050767" cy="83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78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9" grpId="0" animBg="1"/>
      <p:bldP spid="22" grpId="0" animBg="1"/>
      <p:bldP spid="24" grpId="0"/>
      <p:bldP spid="25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9448" y="82590"/>
            <a:ext cx="82602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Example: </a:t>
            </a:r>
          </a:p>
          <a:p>
            <a:pPr lvl="1"/>
            <a:r>
              <a:rPr lang="en-US" sz="2000" dirty="0" smtClean="0">
                <a:latin typeface="Times New Roman"/>
                <a:cs typeface="Times New Roman"/>
              </a:rPr>
              <a:t>Using the same triangle network, from a sample of size 100 compute the expected number of features          , this time with the node and edge </a:t>
            </a:r>
            <a:r>
              <a:rPr lang="en-US" sz="2000" dirty="0" err="1" smtClean="0">
                <a:latin typeface="Times New Roman"/>
                <a:cs typeface="Times New Roman"/>
              </a:rPr>
              <a:t>marginals</a:t>
            </a:r>
            <a:r>
              <a:rPr lang="en-US" sz="2000" dirty="0" smtClean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662" y="805665"/>
            <a:ext cx="634776" cy="27295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9088" y="1627348"/>
            <a:ext cx="8988060" cy="517064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Cf. Input from slide 55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Gets your theta:</a:t>
            </a:r>
          </a:p>
          <a:p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train.mrf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mrf.exact.nll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1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infr.info$edge.bel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node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array(0,fit$n.nodes)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infr.info$node.bel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Compute edge components of the mean: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&lt;- array(0,fit$n.edges)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for(k in 1:fit$n.edges){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[[k]])){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  for(j in 1:ncol(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[[k]]))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{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&lt;-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[k] +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edge.bels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i,j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] * (1 -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[[k]][i,j,1]&lt;=0)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edge.phi.means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417704" y="4144991"/>
            <a:ext cx="2175546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939466" y="5633601"/>
            <a:ext cx="2667011" cy="4325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844" y="4252560"/>
            <a:ext cx="2069067" cy="24159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80" y="5754812"/>
            <a:ext cx="2535632" cy="26140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336312" y="4092071"/>
            <a:ext cx="2250565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39466" y="5593911"/>
            <a:ext cx="2735197" cy="0"/>
          </a:xfrm>
          <a:prstGeom prst="line">
            <a:avLst/>
          </a:prstGeom>
          <a:ln w="38100" cmpd="sng">
            <a:solidFill>
              <a:srgbClr val="0C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007"/>
          <a:stretch/>
        </p:blipFill>
        <p:spPr>
          <a:xfrm>
            <a:off x="1613114" y="1693414"/>
            <a:ext cx="5232400" cy="156883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3688849" y="3195276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5292598" y="3205355"/>
            <a:ext cx="10079" cy="7459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454" y="3996295"/>
            <a:ext cx="583168" cy="305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731" y="4019118"/>
            <a:ext cx="572394" cy="2725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14974" y="4301766"/>
            <a:ext cx="31710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But this time, direct calculation from the </a:t>
            </a:r>
            <a:r>
              <a:rPr lang="en-US" dirty="0" err="1" smtClean="0">
                <a:latin typeface="Times New Roman"/>
                <a:cs typeface="Times New Roman"/>
              </a:rPr>
              <a:t>marginals</a:t>
            </a:r>
            <a:r>
              <a:rPr lang="en-US" dirty="0" smtClean="0">
                <a:latin typeface="Times New Roman"/>
                <a:cs typeface="Times New Roman"/>
              </a:rPr>
              <a:t>. Avoids enumerating all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r>
              <a:rPr lang="en-US" dirty="0" smtClean="0">
                <a:latin typeface="Times New Roman"/>
                <a:cs typeface="Times New Roman"/>
              </a:rPr>
              <a:t>!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8116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293168"/>
            <a:ext cx="7800150" cy="1664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reason why it is worth bothering to know anything about:            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  <a:p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	</a:t>
            </a:r>
            <a:r>
              <a:rPr lang="en-US" sz="2200" dirty="0" smtClean="0">
                <a:latin typeface="Times New Roman"/>
                <a:cs typeface="Times New Roman"/>
              </a:rPr>
              <a:t>is because it is </a:t>
            </a:r>
            <a:r>
              <a:rPr lang="en-US" sz="2200" i="1" u="sng" dirty="0" smtClean="0">
                <a:latin typeface="Times New Roman"/>
                <a:cs typeface="Times New Roman"/>
              </a:rPr>
              <a:t>really advantageous</a:t>
            </a:r>
            <a:r>
              <a:rPr lang="en-US" sz="2200" dirty="0" smtClean="0">
                <a:latin typeface="Times New Roman"/>
                <a:cs typeface="Times New Roman"/>
              </a:rPr>
              <a:t> to be able to compute 	gradients of      analytically when finding the MLE: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76" y="1941457"/>
            <a:ext cx="202906" cy="2367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65557" y="3091527"/>
            <a:ext cx="7800150" cy="731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gradient of this log likelihood turns out to be: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26936" y="4699205"/>
            <a:ext cx="7800150" cy="1532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Since at the max:              , iteratively working towards the maximum of the log likelihood should eventually give a parameter estimate         which satisfies: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344" y="4633056"/>
            <a:ext cx="714045" cy="4860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176" y="5757548"/>
            <a:ext cx="2713626" cy="5362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771" y="5081208"/>
            <a:ext cx="127128" cy="234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146" y="822214"/>
            <a:ext cx="4656293" cy="475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4" y="2506644"/>
            <a:ext cx="2229707" cy="492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9574" y="3691117"/>
            <a:ext cx="3926778" cy="74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4839"/>
            <a:ext cx="8343619" cy="1108003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It will be convenient to actually parameterize the probability distribution in terms of the </a:t>
            </a:r>
            <a:r>
              <a:rPr lang="en-US" sz="2400" dirty="0">
                <a:latin typeface="Times New Roman"/>
                <a:cs typeface="Times New Roman"/>
              </a:rPr>
              <a:t>l</a:t>
            </a:r>
            <a:r>
              <a:rPr lang="en-US" sz="2400" dirty="0" smtClean="0">
                <a:latin typeface="Times New Roman"/>
                <a:cs typeface="Times New Roman"/>
              </a:rPr>
              <a:t>ogarithms of the potentials: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470" y="1872842"/>
            <a:ext cx="4797635" cy="391223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2552790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3489515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: Energies of the particle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to be in it’s various possible states.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4347455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 of a magnet, the particle is an electron and it’s possible states are +1 (“spin up”) and -1 (“spin down”) so: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90" y="5375936"/>
            <a:ext cx="6170837" cy="2744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219" y="5963922"/>
            <a:ext cx="6377662" cy="26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9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333368"/>
            <a:ext cx="7800150" cy="4707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Example:</a:t>
            </a:r>
            <a:r>
              <a:rPr lang="en-US" sz="2200" dirty="0" smtClean="0">
                <a:latin typeface="Times New Roman"/>
                <a:cs typeface="Times New Roman"/>
              </a:rPr>
              <a:t> Given a sample from the </a:t>
            </a:r>
            <a:r>
              <a:rPr lang="en-US" sz="2200" dirty="0" err="1" smtClean="0">
                <a:latin typeface="Times New Roman"/>
                <a:cs typeface="Times New Roman"/>
              </a:rPr>
              <a:t>Koller</a:t>
            </a:r>
            <a:r>
              <a:rPr lang="en-US" sz="2200" dirty="0" smtClean="0">
                <a:latin typeface="Times New Roman"/>
                <a:cs typeface="Times New Roman"/>
              </a:rPr>
              <a:t>-Friedman “Misconception” MRF: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Times New Roman"/>
                <a:cs typeface="Times New Roman"/>
              </a:rPr>
              <a:t>Find an optimal set of parameters     . Use the “more flexible” parameterization. </a:t>
            </a: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a</a:t>
            </a:r>
            <a:r>
              <a:rPr lang="en-US" sz="2000" dirty="0" smtClean="0">
                <a:latin typeface="Times New Roman"/>
                <a:cs typeface="Times New Roman"/>
              </a:rPr>
              <a:t>. To do this, write a function(s) to compute the gradient of the negative log likelihood:</a:t>
            </a: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 smtClean="0">
              <a:latin typeface="Times New Roman"/>
              <a:cs typeface="Times New Roman"/>
            </a:endParaRPr>
          </a:p>
          <a:p>
            <a:pPr lvl="1"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457200" lvl="1" indent="0">
              <a:buNone/>
            </a:pP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   b. Use your gradient function with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(see </a:t>
            </a:r>
            <a:r>
              <a:rPr lang="en-US" sz="2000" dirty="0" err="1" smtClean="0">
                <a:latin typeface="Courier"/>
                <a:cs typeface="Courier"/>
              </a:rPr>
              <a:t>train.mrf</a:t>
            </a:r>
            <a:r>
              <a:rPr lang="en-US" sz="2000" dirty="0" smtClean="0">
                <a:latin typeface="Times New Roman"/>
                <a:cs typeface="Times New Roman"/>
              </a:rPr>
              <a:t> in 	CRF for clues) to </a:t>
            </a:r>
            <a:r>
              <a:rPr lang="en-US" sz="2000" i="1" u="sng" dirty="0" smtClean="0">
                <a:latin typeface="Times New Roman"/>
                <a:cs typeface="Times New Roman"/>
              </a:rPr>
              <a:t>minimize</a:t>
            </a:r>
            <a:r>
              <a:rPr lang="en-US" sz="2000" dirty="0" smtClean="0">
                <a:latin typeface="Times New Roman"/>
                <a:cs typeface="Times New Roman"/>
              </a:rPr>
              <a:t> the negative log likelihood: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51" y="1137472"/>
            <a:ext cx="127128" cy="2341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670" y="5179956"/>
            <a:ext cx="1122710" cy="3220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516" y="2877601"/>
            <a:ext cx="4139656" cy="6536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429" y="3735920"/>
            <a:ext cx="2014593" cy="37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7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3016" y="172067"/>
            <a:ext cx="8320825" cy="6555639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Put together the </a:t>
            </a:r>
            <a:r>
              <a:rPr lang="en-US" sz="1200" dirty="0" err="1">
                <a:solidFill>
                  <a:srgbClr val="FFB300"/>
                </a:solidFill>
                <a:latin typeface="Courier"/>
                <a:cs typeface="Courier"/>
              </a:rPr>
              <a:t>Koller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-Freidman "Misconception"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MRF model and get a sample from it: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~A:B + B:C + C:D + D:A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 = "graph")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dev.off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iplot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gp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Node pots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original Misconception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example are all 1 so no need to initialize them.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Edge pots in the Misconception example: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c(30, 5),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c(100, 1),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  c(1, 100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))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Check edge order!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PsiAB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PsiDA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PsiBC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known.model$edge.pot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 &lt;-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PsiCD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$edge.pot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824"/>
          <a:stretch/>
        </p:blipFill>
        <p:spPr>
          <a:xfrm>
            <a:off x="4563733" y="3017492"/>
            <a:ext cx="3518703" cy="35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560" y="330827"/>
            <a:ext cx="8320825" cy="618630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So now sample from the model as if we obtained an experimental sample: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&lt;- 50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set.seed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(1)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sample.exact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known.model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Let's go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bananas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and use the more flexible parameterization for the model we'll fit.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Also we will assume the node parameters are not all 0. This will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require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1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 (4 node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and 2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edge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(2*4 = 8 edge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params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) for a total of 12 parameters.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Initialize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the fit model: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fit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(fit, 12)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Fill the parameter index matrices with the standard parameterization</a:t>
            </a: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Standard parameterization, one </a:t>
            </a:r>
            <a:r>
              <a:rPr lang="en-US" sz="1200" dirty="0" err="1">
                <a:solidFill>
                  <a:srgbClr val="FFFF00"/>
                </a:solidFill>
                <a:latin typeface="Courier"/>
                <a:cs typeface="Courier"/>
              </a:rPr>
              <a:t>param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 per node: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for(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in 1:nrow(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)){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[i,1,1]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fit$node.par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Use the more flexible edge parameterization: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# Check edge order first!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[[1]][1,1,1] &lt;- 5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[[1]][2,2,1] &lt;- 6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[[2]][1,1,1] &lt;- 7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[[2]][2,2,1] &lt;- 8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[[3]][1,1,1] &lt;- 9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[[3]][2,2,1] &lt;- 10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[[4]][1,1,1] &lt;- 11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fit$edge.par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[[4]][2,2,1] &lt;- 12</a:t>
            </a:r>
          </a:p>
          <a:p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693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We’ll do this more complicated computational job in a few pieces.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20" y="1508201"/>
            <a:ext cx="2767681" cy="3594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558388" y="186764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132538" y="1900970"/>
            <a:ext cx="410075" cy="566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55147" y="23648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We can get the sufficient statistics already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6168" y="2364220"/>
            <a:ext cx="33071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Lets first focus on writing a better function to compute the expected number of features (for our first shot on this cf. slide 59)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40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561" y="119152"/>
            <a:ext cx="8518966" cy="669414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expected number of features: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\text{E}_{\hat{\theta}_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}[{\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phi_i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}]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at an est. of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theta.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Use "inference" to avoid computing X and Z directly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parameter index matrix into a vector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[,,]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parameter index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matries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-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crf$n.par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node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matrix into a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vector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inference.info$node.bel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 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Flatten edge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matrices into a vector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unlist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inference.info$edge.bel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numeric(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num.params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for(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in 1:num.params)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if(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%in%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which(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edgeMap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indices for parameter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 &lt;- sum(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edgeBel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param.idxs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])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param.phi.means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47" y="1347713"/>
            <a:ext cx="1625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584738"/>
            <a:ext cx="7800150" cy="9234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Next put the pieces together for the gradient: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708" y="664118"/>
            <a:ext cx="2767681" cy="359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353" y="1698563"/>
            <a:ext cx="8029527" cy="286232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gradient for the negative log likelihood:</a:t>
            </a:r>
            <a:endParaRPr lang="en-US" sz="12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>
                <a:solidFill>
                  <a:srgbClr val="FFB300"/>
                </a:solidFill>
                <a:latin typeface="Courier"/>
                <a:cs typeface="Courier"/>
              </a:rPr>
              <a:t>function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First term of the gradient:</a:t>
            </a: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inference.func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>
                <a:solidFill>
                  <a:srgbClr val="FFFF00"/>
                </a:solidFill>
                <a:latin typeface="Courier"/>
                <a:cs typeface="Courier"/>
              </a:rPr>
              <a:t># Second term of the </a:t>
            </a:r>
            <a:r>
              <a:rPr lang="en-US" sz="1200" dirty="0" smtClean="0">
                <a:solidFill>
                  <a:srgbClr val="FFFF00"/>
                </a:solidFill>
                <a:latin typeface="Courier"/>
                <a:cs typeface="Courier"/>
              </a:rPr>
              <a:t>gradient: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 smtClean="0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r>
              <a:rPr lang="en-US" sz="12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num.features.est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- 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emp.num.features</a:t>
            </a:r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200" dirty="0" err="1">
                <a:solidFill>
                  <a:schemeClr val="bg1"/>
                </a:solidFill>
                <a:latin typeface="Courier"/>
                <a:cs typeface="Courier"/>
              </a:rPr>
              <a:t>grd</a:t>
            </a:r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2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2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887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328513" y="42316"/>
            <a:ext cx="7800150" cy="1121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dirty="0" err="1" smtClean="0">
                <a:latin typeface="Courier"/>
                <a:cs typeface="Courier"/>
              </a:rPr>
              <a:t>optim</a:t>
            </a:r>
            <a:r>
              <a:rPr lang="en-US" sz="2000" dirty="0" smtClean="0">
                <a:latin typeface="Times New Roman"/>
                <a:cs typeface="Times New Roman"/>
              </a:rPr>
              <a:t> function to take as input: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2353" y="1209058"/>
            <a:ext cx="8029527" cy="5493813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Package up computation 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nll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and gradient:</a:t>
            </a:r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function(w,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samples,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infer.exact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 {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Make potentials with the parameter vector passed in.</a:t>
            </a: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Store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object for use with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infer.method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 # They are needed to get the Z corresponding to w passed in!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(w,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F,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T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CRFutil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logZ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logZZ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nrow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(samples)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&lt;- -w %*%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+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infer.info$logZ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Compute gradient of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neg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log likelihood, just like in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mrf.XXXX.nll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(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of CRF: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grad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grad.negloglik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nInstances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suffStat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All needed for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. Store in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crf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object: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w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$nll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grad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return(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nllk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1766" y="3545596"/>
            <a:ext cx="3445877" cy="4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196" y="3599420"/>
            <a:ext cx="3186623" cy="31071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4709243" y="3910133"/>
            <a:ext cx="912746" cy="2837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36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540161" y="134926"/>
            <a:ext cx="7800150" cy="5794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OK! </a:t>
            </a:r>
            <a:r>
              <a:rPr lang="en-US" sz="2000" dirty="0">
                <a:latin typeface="Times New Roman"/>
                <a:cs typeface="Times New Roman"/>
              </a:rPr>
              <a:t>N</a:t>
            </a:r>
            <a:r>
              <a:rPr lang="en-US" sz="2000" dirty="0" smtClean="0">
                <a:latin typeface="Times New Roman"/>
                <a:cs typeface="Times New Roman"/>
              </a:rPr>
              <a:t>ow we’re ready to compute: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4563" y="732778"/>
            <a:ext cx="8638024" cy="609397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First compute the sufficient stats needed by the likelihood and its’ grad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par.stat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mrf.stat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(com,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Auxiliary, gradient convenience function. Follows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train.mrf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in CRF:</a:t>
            </a:r>
          </a:p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gradient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function(par,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...) 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crf$gradient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Lets use loopy-belief (</a:t>
            </a:r>
            <a:r>
              <a:rPr lang="en-US" sz="1300" dirty="0" err="1" smtClean="0">
                <a:solidFill>
                  <a:srgbClr val="FFB300"/>
                </a:solidFill>
                <a:latin typeface="Courier"/>
                <a:cs typeface="Courier"/>
              </a:rPr>
              <a:t>lbp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 to compute any needed inference quantities (Z and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Bels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I had to </a:t>
            </a:r>
            <a:r>
              <a:rPr lang="en-US" sz="1300" u="sng" dirty="0" smtClean="0">
                <a:solidFill>
                  <a:srgbClr val="FF0000"/>
                </a:solidFill>
                <a:latin typeface="Courier"/>
                <a:cs typeface="Courier"/>
              </a:rPr>
              <a:t>run</a:t>
            </a:r>
            <a:r>
              <a:rPr lang="en-US" sz="1300" u="sng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u="sng" dirty="0" err="1" smtClean="0">
                <a:solidFill>
                  <a:srgbClr val="FF0000"/>
                </a:solidFill>
                <a:latin typeface="Courier"/>
                <a:cs typeface="Courier"/>
              </a:rPr>
              <a:t>optim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3-times to reach convergence with LBP: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infer.lbp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inference method needed for Z and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calcs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&lt;- stats::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optim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optimize parameters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par    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theta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 = </a:t>
            </a:r>
            <a:r>
              <a:rPr lang="en-US" sz="1300" dirty="0" err="1">
                <a:solidFill>
                  <a:srgbClr val="FFB300"/>
                </a:solidFill>
                <a:latin typeface="Courier"/>
                <a:cs typeface="Courier"/>
              </a:rPr>
              <a:t>negloglik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objective function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gr           = gradient,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grad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of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obj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func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       = fit, 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samples     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infer.method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update.crfQ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= TRUE,      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passed to </a:t>
            </a:r>
            <a:r>
              <a:rPr lang="en-US" sz="1300" dirty="0" err="1">
                <a:solidFill>
                  <a:srgbClr val="FFFF00"/>
                </a:solidFill>
                <a:latin typeface="Courier"/>
                <a:cs typeface="Courier"/>
              </a:rPr>
              <a:t>fn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/gr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method       = "L-BFGS-B",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control      = list(trace = 1, REPORT=1))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opt.info$convergence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opt.info$message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fit$gradient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fit$nll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Examine the gradient terms at the minimum in more detail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num.samps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*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feature.means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(fit,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infr.meth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   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fit$par.stat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grad           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- s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cbind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N.E.hat.theta.phi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s, grad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920" y="195060"/>
            <a:ext cx="2173974" cy="43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79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333500"/>
            <a:ext cx="501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3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0387" y="150658"/>
            <a:ext cx="8638024" cy="1492716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Optimized pots: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node.pot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fit$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edge.pot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# Optimized </a:t>
            </a:r>
            <a:r>
              <a:rPr lang="en-US" sz="1300" dirty="0" err="1" smtClean="0">
                <a:solidFill>
                  <a:srgbClr val="FFFF00"/>
                </a:solidFill>
                <a:latin typeface="Courier"/>
                <a:cs typeface="Courier"/>
              </a:rPr>
              <a:t>marginals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300" dirty="0" err="1" smtClean="0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infer.lbp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(fit)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lbp.margials.info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11" y="1800306"/>
            <a:ext cx="2039556" cy="494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8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aking an analogy with physics, log potentials are like energies associated with particles in a many-body system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i="1" dirty="0" err="1" smtClean="0">
                <a:latin typeface="Symbol" charset="2"/>
                <a:cs typeface="Symbol" charset="2"/>
              </a:rPr>
              <a:t>y</a:t>
            </a:r>
            <a:r>
              <a:rPr lang="en-US" sz="22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200" dirty="0" smtClean="0">
                <a:latin typeface="Times New Roman"/>
                <a:cs typeface="Times New Roman"/>
              </a:rPr>
              <a:t>: Energies between particles at node </a:t>
            </a:r>
            <a:r>
              <a:rPr lang="en-US" sz="2200" i="1" dirty="0" err="1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and </a:t>
            </a:r>
            <a:r>
              <a:rPr lang="en-US" sz="2200" i="1" dirty="0" smtClean="0">
                <a:latin typeface="Times New Roman"/>
                <a:cs typeface="Times New Roman"/>
              </a:rPr>
              <a:t>j</a:t>
            </a:r>
            <a:r>
              <a:rPr lang="en-US" sz="2200" dirty="0" smtClean="0">
                <a:latin typeface="Times New Roman"/>
                <a:cs typeface="Times New Roman"/>
              </a:rPr>
              <a:t> which directly feel each other.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536390" y="2269319"/>
            <a:ext cx="7123308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In the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 model: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02" y="2951510"/>
            <a:ext cx="8604737" cy="220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73" y="3378968"/>
            <a:ext cx="8604504" cy="222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6" y="3826851"/>
            <a:ext cx="8604504" cy="2224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32" y="4266671"/>
            <a:ext cx="8604504" cy="214245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01414" y="4924328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these reasons we’ll refer to log potentials as </a:t>
            </a:r>
            <a:r>
              <a:rPr lang="en-US" sz="2200" b="1" dirty="0" smtClean="0">
                <a:latin typeface="Times New Roman"/>
                <a:cs typeface="Times New Roman"/>
              </a:rPr>
              <a:t>one-body (node) </a:t>
            </a:r>
            <a:r>
              <a:rPr lang="en-US" sz="2200" dirty="0" smtClean="0">
                <a:latin typeface="Times New Roman"/>
                <a:cs typeface="Times New Roman"/>
              </a:rPr>
              <a:t>and </a:t>
            </a:r>
            <a:r>
              <a:rPr lang="en-US" sz="2200" b="1" dirty="0" smtClean="0">
                <a:latin typeface="Times New Roman"/>
                <a:cs typeface="Times New Roman"/>
              </a:rPr>
              <a:t>two-body (edge) </a:t>
            </a:r>
            <a:r>
              <a:rPr lang="en-US" sz="2200" b="1" i="1" dirty="0" smtClean="0">
                <a:latin typeface="Times New Roman"/>
                <a:cs typeface="Times New Roman"/>
              </a:rPr>
              <a:t>energies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516" y="6356141"/>
            <a:ext cx="3802953" cy="3234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325" y="5795842"/>
            <a:ext cx="3283854" cy="2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29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32" y="291055"/>
            <a:ext cx="2421991" cy="617831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4988" y="6488668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Model inferences from LBP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362" y="310575"/>
            <a:ext cx="2356494" cy="61648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94143" y="6475438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Exact model inferences for comparison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5657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7065" y="2775726"/>
            <a:ext cx="6868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Beneath here I’m still working on it.</a:t>
            </a:r>
          </a:p>
        </p:txBody>
      </p:sp>
    </p:spTree>
    <p:extLst>
      <p:ext uri="{BB962C8B-B14F-4D97-AF65-F5344CB8AC3E}">
        <p14:creationId xmlns:p14="http://schemas.microsoft.com/office/powerpoint/2010/main" val="254649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1245727"/>
            <a:ext cx="7800150" cy="1258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i="1" dirty="0" smtClean="0">
                <a:latin typeface="Times New Roman"/>
                <a:cs typeface="Times New Roman"/>
              </a:rPr>
              <a:t>X</a:t>
            </a:r>
            <a:r>
              <a:rPr lang="en-US" sz="22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43850" y="2283568"/>
            <a:ext cx="7121857" cy="580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given the realized states of the other nodes is: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48" y="3180851"/>
            <a:ext cx="6822112" cy="34069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342302" y="3674105"/>
            <a:ext cx="7121857" cy="7998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That is, this is the probability of </a:t>
            </a:r>
            <a:r>
              <a:rPr lang="en-US" sz="2000" i="1" dirty="0" smtClean="0">
                <a:latin typeface="Times New Roman"/>
                <a:cs typeface="Times New Roman"/>
              </a:rPr>
              <a:t>X</a:t>
            </a:r>
            <a:r>
              <a:rPr lang="en-US" sz="20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smtClean="0">
                <a:latin typeface="Times New Roman"/>
                <a:cs typeface="Times New Roman"/>
              </a:rPr>
              <a:t>conditioned on the state of all the other nodes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31319" y="302356"/>
            <a:ext cx="4864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(Log) Pseudo-Likelihood</a:t>
            </a:r>
            <a:endParaRPr lang="en-US"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2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65557" y="3957877"/>
            <a:ext cx="7800150" cy="856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normalization constant for this conditional is not a nightmare to evaluate: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19677" y="5773964"/>
            <a:ext cx="5709919" cy="513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For </a:t>
            </a:r>
            <a:r>
              <a:rPr lang="en-US" sz="2000" dirty="0" err="1" smtClean="0">
                <a:latin typeface="Times New Roman"/>
                <a:cs typeface="Times New Roman"/>
              </a:rPr>
              <a:t>Ising</a:t>
            </a:r>
            <a:r>
              <a:rPr lang="en-US" sz="2000" dirty="0" smtClean="0">
                <a:latin typeface="Times New Roman"/>
                <a:cs typeface="Times New Roman"/>
              </a:rPr>
              <a:t>-like models, this is just two terms: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278" y="4792812"/>
            <a:ext cx="3852463" cy="8767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25" y="6418644"/>
            <a:ext cx="7148457" cy="425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510" y="820621"/>
            <a:ext cx="5584741" cy="36719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64004" y="214649"/>
            <a:ext cx="780015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Within the MRF model this conditional is proportional to: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975" y="1455995"/>
            <a:ext cx="6812406" cy="3487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64004" y="1357551"/>
            <a:ext cx="1425090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With: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22706" y="2725289"/>
            <a:ext cx="5622807" cy="5112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e can express this conditional as: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541" y="3210917"/>
            <a:ext cx="4391302" cy="654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9881" y="1953741"/>
            <a:ext cx="6083095" cy="7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eft Brace 9"/>
          <p:cNvSpPr/>
          <p:nvPr/>
        </p:nvSpPr>
        <p:spPr>
          <a:xfrm rot="16200000">
            <a:off x="1763018" y="2615665"/>
            <a:ext cx="564485" cy="15760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2039840" y="3673083"/>
            <a:ext cx="0" cy="24328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264" y="1141802"/>
            <a:ext cx="3051378" cy="7647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052" y="2555219"/>
            <a:ext cx="4729674" cy="8124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801" y="3737744"/>
            <a:ext cx="4076672" cy="841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01" y="4927753"/>
            <a:ext cx="4540328" cy="8174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7894" y="5947703"/>
            <a:ext cx="6814663" cy="893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01412" y="191798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Times New Roman"/>
                <a:cs typeface="Times New Roman"/>
              </a:rPr>
              <a:t>The likelihood of the MRF for an observation of a particular configuration can be a approximated as a product of these conditional likelihoods: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27330" y="1941456"/>
            <a:ext cx="460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Called a </a:t>
            </a:r>
            <a:r>
              <a:rPr lang="en-US" b="1" dirty="0" smtClean="0">
                <a:latin typeface="Times New Roman"/>
                <a:cs typeface="Times New Roman"/>
              </a:rPr>
              <a:t>pseudo-likelihood</a:t>
            </a:r>
            <a:r>
              <a:rPr lang="en-US" dirty="0" smtClean="0">
                <a:latin typeface="Times New Roman"/>
                <a:cs typeface="Times New Roman"/>
              </a:rPr>
              <a:t> for configuration </a:t>
            </a:r>
            <a:r>
              <a:rPr lang="en-US" b="1" dirty="0" smtClean="0">
                <a:latin typeface="Times New Roman"/>
                <a:cs typeface="Times New Roman"/>
              </a:rPr>
              <a:t>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348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3" y="2999952"/>
            <a:ext cx="6133910" cy="73796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43605" y="2293942"/>
            <a:ext cx="7800150" cy="5791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aking the log: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The total likelihood for a </a:t>
            </a:r>
            <a:r>
              <a:rPr lang="en-US" sz="2200" i="1" u="sng" dirty="0" smtClean="0">
                <a:latin typeface="Times New Roman"/>
                <a:cs typeface="Times New Roman"/>
              </a:rPr>
              <a:t>sample of configurations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i="1" dirty="0" smtClean="0">
                <a:latin typeface="Times New Roman"/>
                <a:cs typeface="Times New Roman"/>
              </a:rPr>
              <a:t>N</a:t>
            </a:r>
            <a:r>
              <a:rPr lang="en-US" sz="2200" dirty="0" smtClean="0">
                <a:latin typeface="Times New Roman"/>
                <a:cs typeface="Times New Roman"/>
              </a:rPr>
              <a:t> of them) is then approximately: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46" y="1396164"/>
            <a:ext cx="4542688" cy="701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09" y="4625600"/>
            <a:ext cx="7903548" cy="699135"/>
          </a:xfrm>
          <a:prstGeom prst="rect">
            <a:avLst/>
          </a:prstGeom>
        </p:spPr>
      </p:pic>
      <p:sp>
        <p:nvSpPr>
          <p:cNvPr id="14" name="Left Brace 13"/>
          <p:cNvSpPr/>
          <p:nvPr/>
        </p:nvSpPr>
        <p:spPr>
          <a:xfrm rot="16200000">
            <a:off x="1503425" y="2830930"/>
            <a:ext cx="449021" cy="211728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25732" y="4114086"/>
            <a:ext cx="0" cy="6933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04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69139" y="2106223"/>
            <a:ext cx="1972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987" y="2059414"/>
            <a:ext cx="2800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feature function formulation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036" y="357781"/>
            <a:ext cx="3338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Note the correspondence:</a:t>
            </a:r>
            <a:endParaRPr lang="en-US" sz="2000" dirty="0">
              <a:latin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 rot="5400000">
            <a:off x="2954294" y="137251"/>
            <a:ext cx="482844" cy="336148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751115" y="-288890"/>
            <a:ext cx="437994" cy="41873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-1298222" y="11288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22" y="2675140"/>
            <a:ext cx="5866815" cy="75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222" y="3431277"/>
            <a:ext cx="5408624" cy="5507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41" y="993792"/>
            <a:ext cx="9144000" cy="711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5792" y="4234369"/>
            <a:ext cx="84022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Times New Roman"/>
                <a:cs typeface="Times New Roman"/>
              </a:rPr>
              <a:t>Note</a:t>
            </a:r>
            <a:r>
              <a:rPr lang="en-US" sz="2000" dirty="0" smtClean="0">
                <a:latin typeface="Times New Roman"/>
                <a:cs typeface="Times New Roman"/>
              </a:rPr>
              <a:t>: </a:t>
            </a:r>
            <a:r>
              <a:rPr lang="en-US" sz="2000" dirty="0">
                <a:latin typeface="Times New Roman"/>
                <a:cs typeface="Times New Roman"/>
              </a:rPr>
              <a:t>W</a:t>
            </a:r>
            <a:r>
              <a:rPr lang="en-US" sz="2000" dirty="0" smtClean="0">
                <a:latin typeface="Times New Roman"/>
                <a:cs typeface="Times New Roman"/>
              </a:rPr>
              <a:t>hen </a:t>
            </a:r>
            <a:r>
              <a:rPr lang="en-US" sz="2000" dirty="0" smtClean="0">
                <a:latin typeface="Times New Roman"/>
                <a:cs typeface="Times New Roman"/>
              </a:rPr>
              <a:t>using the feature formulation: We can’t just use the feature vector for configuration </a:t>
            </a:r>
            <a:r>
              <a:rPr lang="en-US" sz="2000" b="1" dirty="0" smtClean="0">
                <a:latin typeface="Times New Roman"/>
                <a:cs typeface="Times New Roman"/>
              </a:rPr>
              <a:t>X</a:t>
            </a:r>
            <a:r>
              <a:rPr lang="en-US" sz="2000" dirty="0" smtClean="0">
                <a:latin typeface="Times New Roman"/>
                <a:cs typeface="Times New Roman"/>
              </a:rPr>
              <a:t>,    </a:t>
            </a:r>
            <a:r>
              <a:rPr lang="en-US" sz="2000" b="1" dirty="0" smtClean="0">
                <a:latin typeface="Times New Roman"/>
                <a:cs typeface="Times New Roman"/>
              </a:rPr>
              <a:t>       </a:t>
            </a:r>
            <a:r>
              <a:rPr lang="en-US" sz="2000" dirty="0" smtClean="0">
                <a:latin typeface="Times New Roman"/>
                <a:cs typeface="Times New Roman"/>
              </a:rPr>
              <a:t>. The component formulas </a:t>
            </a:r>
            <a:r>
              <a:rPr lang="en-US" sz="2000" i="1" u="sng" dirty="0" smtClean="0">
                <a:latin typeface="Times New Roman"/>
                <a:cs typeface="Times New Roman"/>
              </a:rPr>
              <a:t>for each</a:t>
            </a:r>
            <a:r>
              <a:rPr lang="en-US" sz="2000" dirty="0" smtClean="0">
                <a:latin typeface="Times New Roman"/>
                <a:cs typeface="Times New Roman"/>
              </a:rPr>
              <a:t>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and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baseline="-25000" dirty="0" smtClean="0">
                <a:latin typeface="Times New Roman"/>
                <a:cs typeface="Times New Roman"/>
              </a:rPr>
              <a:t>[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ij</a:t>
            </a:r>
            <a:r>
              <a:rPr lang="en-US" sz="2000" baseline="-25000" dirty="0" smtClean="0">
                <a:latin typeface="Times New Roman"/>
                <a:cs typeface="Times New Roman"/>
              </a:rPr>
              <a:t>]</a:t>
            </a:r>
            <a:r>
              <a:rPr lang="en-US" sz="2000" dirty="0" smtClean="0">
                <a:latin typeface="Times New Roman"/>
                <a:cs typeface="Times New Roman"/>
              </a:rPr>
              <a:t> must be used because the value of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f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depends on the states of </a:t>
            </a:r>
            <a:r>
              <a:rPr lang="en-US" sz="2000" i="1" u="sng" dirty="0" smtClean="0">
                <a:latin typeface="Times New Roman"/>
                <a:cs typeface="Times New Roman"/>
              </a:rPr>
              <a:t>all</a:t>
            </a:r>
            <a:r>
              <a:rPr lang="en-US" sz="2000" dirty="0" smtClean="0">
                <a:latin typeface="Times New Roman"/>
                <a:cs typeface="Times New Roman"/>
              </a:rPr>
              <a:t> nodes associated with </a:t>
            </a:r>
            <a:r>
              <a:rPr lang="en-US" sz="2000" i="1" dirty="0" err="1" smtClean="0">
                <a:latin typeface="Symbol" charset="2"/>
                <a:cs typeface="Symbol" charset="2"/>
              </a:rPr>
              <a:t>q</a:t>
            </a:r>
            <a:r>
              <a:rPr lang="en-US" sz="2000" i="1" baseline="-25000" dirty="0" err="1" smtClean="0">
                <a:latin typeface="Times New Roman"/>
                <a:cs typeface="Times New Roman"/>
              </a:rPr>
              <a:t>l</a:t>
            </a:r>
            <a:r>
              <a:rPr lang="en-US" sz="2000" dirty="0" smtClean="0">
                <a:latin typeface="Times New Roman"/>
                <a:cs typeface="Times New Roman"/>
              </a:rPr>
              <a:t> in general.</a:t>
            </a:r>
            <a:endParaRPr lang="en-US" sz="2000" dirty="0">
              <a:latin typeface="Times New Roman"/>
              <a:cs typeface="Times New Roman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3404" y="4615067"/>
            <a:ext cx="604519" cy="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6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937" y="891848"/>
            <a:ext cx="3326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or node parameters </a:t>
            </a:r>
            <a:r>
              <a:rPr lang="en-US" sz="2400" dirty="0" smtClean="0">
                <a:latin typeface="Symbol" charset="2"/>
                <a:cs typeface="Symbol" charset="2"/>
              </a:rPr>
              <a:t>t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7937" y="3386475"/>
            <a:ext cx="3377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Times New Roman"/>
                <a:cs typeface="Times New Roman"/>
              </a:rPr>
              <a:t>For edge parameters </a:t>
            </a:r>
            <a:r>
              <a:rPr lang="en-US" sz="2400" dirty="0" smtClean="0">
                <a:latin typeface="Symbol" charset="2"/>
                <a:cs typeface="Symbol" charset="2"/>
              </a:rPr>
              <a:t>w</a:t>
            </a:r>
            <a:r>
              <a:rPr lang="en-US" sz="2400" dirty="0" smtClean="0">
                <a:latin typeface="Times New Roman"/>
                <a:cs typeface="Times New Roman"/>
              </a:rPr>
              <a:t>: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494381" y="4635087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51287" y="4971994"/>
            <a:ext cx="40331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111288" y="463508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11289" y="5077264"/>
            <a:ext cx="2397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for edges to show what nodes are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</a:t>
            </a:r>
            <a:endParaRPr lang="en-US" sz="1400" dirty="0">
              <a:latin typeface="Times New Roman"/>
              <a:cs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39186" y="2034925"/>
            <a:ext cx="0" cy="336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184474" y="2371832"/>
            <a:ext cx="32536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523" y="2034925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27014" y="2397722"/>
            <a:ext cx="48106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/>
                <a:cs typeface="Times New Roman"/>
              </a:rPr>
              <a:t>A little extra notation to indicate node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is associated with parameter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. Though </a:t>
            </a:r>
            <a:r>
              <a:rPr lang="en-US" sz="1400" i="1" dirty="0" err="1" smtClean="0">
                <a:latin typeface="Times New Roman"/>
                <a:cs typeface="Times New Roman"/>
              </a:rPr>
              <a:t>i</a:t>
            </a:r>
            <a:r>
              <a:rPr lang="en-US" sz="1400" dirty="0" smtClean="0">
                <a:latin typeface="Times New Roman"/>
                <a:cs typeface="Times New Roman"/>
              </a:rPr>
              <a:t> and </a:t>
            </a:r>
            <a:r>
              <a:rPr lang="en-US" sz="1400" i="1" dirty="0" smtClean="0">
                <a:latin typeface="Times New Roman"/>
                <a:cs typeface="Times New Roman"/>
              </a:rPr>
              <a:t>k</a:t>
            </a:r>
            <a:r>
              <a:rPr lang="en-US" sz="1400" dirty="0" smtClean="0">
                <a:latin typeface="Times New Roman"/>
                <a:cs typeface="Times New Roman"/>
              </a:rPr>
              <a:t> are often the same number, </a:t>
            </a:r>
            <a:r>
              <a:rPr lang="en-US" sz="1400" dirty="0">
                <a:latin typeface="Times New Roman"/>
                <a:cs typeface="Times New Roman"/>
              </a:rPr>
              <a:t>t</a:t>
            </a:r>
            <a:r>
              <a:rPr lang="en-US" sz="1400" dirty="0" smtClean="0">
                <a:latin typeface="Times New Roman"/>
                <a:cs typeface="Times New Roman"/>
              </a:rPr>
              <a:t>hey can differ depending on the parameterization scheme.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26" y="1353513"/>
            <a:ext cx="6909505" cy="83035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1194590" y="2030366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4" y="3987922"/>
            <a:ext cx="9043584" cy="8235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451271" y="4644797"/>
            <a:ext cx="0" cy="33690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3149" y="162599"/>
            <a:ext cx="3503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Recall: Features</a:t>
            </a:r>
            <a:endParaRPr lang="en-US" sz="4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3716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7293" y="24834"/>
            <a:ext cx="427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 L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pseudo log L, </a:t>
            </a:r>
            <a:r>
              <a:rPr lang="en-US" dirty="0" err="1" smtClean="0"/>
              <a:t>Pr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prod </a:t>
            </a:r>
            <a:r>
              <a:rPr lang="en-US" dirty="0" err="1" smtClean="0"/>
              <a:t>Pr</a:t>
            </a:r>
            <a:r>
              <a:rPr lang="en-US" dirty="0" smtClean="0"/>
              <a:t> function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41319" y="444019"/>
            <a:ext cx="7800150" cy="1170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For the purposes of future expositions, let </a:t>
            </a:r>
            <a:r>
              <a:rPr lang="en-US" sz="2200" dirty="0" smtClean="0">
                <a:latin typeface="Times New Roman"/>
                <a:cs typeface="Times New Roman"/>
              </a:rPr>
              <a:t>us again consider the “weirdly” parameterized triangle model on slide 44. Use the sample: </a:t>
            </a:r>
            <a:r>
              <a:rPr lang="en-US" sz="2200" b="1" dirty="0" smtClean="0">
                <a:latin typeface="Times New Roman"/>
                <a:cs typeface="Times New Roman"/>
              </a:rPr>
              <a:t>X</a:t>
            </a:r>
            <a:r>
              <a:rPr lang="en-US" sz="2200" dirty="0" smtClean="0">
                <a:latin typeface="Times New Roman"/>
                <a:cs typeface="Times New Roman"/>
              </a:rPr>
              <a:t> = {(1,1,1), (1,2,1), (2,2,1), (2,2,2)}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7681" y="2394563"/>
            <a:ext cx="943920" cy="986096"/>
            <a:chOff x="2902001" y="1583311"/>
            <a:chExt cx="943920" cy="986096"/>
          </a:xfrm>
        </p:grpSpPr>
        <p:sp>
          <p:nvSpPr>
            <p:cNvPr id="6" name="Oval 5"/>
            <p:cNvSpPr/>
            <p:nvPr/>
          </p:nvSpPr>
          <p:spPr>
            <a:xfrm>
              <a:off x="2902001" y="1655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05259" y="1583311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2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10918" y="4049062"/>
            <a:ext cx="947260" cy="933960"/>
            <a:chOff x="2101901" y="3159447"/>
            <a:chExt cx="947260" cy="933960"/>
          </a:xfrm>
        </p:grpSpPr>
        <p:sp>
          <p:nvSpPr>
            <p:cNvPr id="9" name="Oval 8"/>
            <p:cNvSpPr/>
            <p:nvPr/>
          </p:nvSpPr>
          <p:spPr>
            <a:xfrm>
              <a:off x="2101901" y="31790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08499" y="3159447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3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628318" y="4052763"/>
            <a:ext cx="943920" cy="932624"/>
            <a:chOff x="2228901" y="1522483"/>
            <a:chExt cx="943920" cy="932624"/>
          </a:xfrm>
        </p:grpSpPr>
        <p:sp>
          <p:nvSpPr>
            <p:cNvPr id="12" name="Oval 11"/>
            <p:cNvSpPr/>
            <p:nvPr/>
          </p:nvSpPr>
          <p:spPr>
            <a:xfrm>
              <a:off x="2228901" y="1540707"/>
              <a:ext cx="914400" cy="914400"/>
            </a:xfrm>
            <a:prstGeom prst="ellipse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32159" y="1522483"/>
              <a:ext cx="84066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i="1" dirty="0" smtClean="0">
                  <a:latin typeface="Times New Roman"/>
                  <a:cs typeface="Times New Roman"/>
                </a:rPr>
                <a:t>X</a:t>
              </a:r>
              <a:r>
                <a:rPr lang="en-US" sz="4800" baseline="-25000" dirty="0" smtClean="0">
                  <a:latin typeface="Times New Roman"/>
                  <a:cs typeface="Times New Roman"/>
                </a:rPr>
                <a:t>1</a:t>
              </a:r>
              <a:endParaRPr lang="en-US" sz="4800" baseline="-25000" dirty="0">
                <a:latin typeface="Times New Roman"/>
                <a:cs typeface="Times New Roman"/>
              </a:endParaRPr>
            </a:p>
          </p:txBody>
        </p:sp>
      </p:grpSp>
      <p:cxnSp>
        <p:nvCxnSpPr>
          <p:cNvPr id="14" name="Straight Connector 13"/>
          <p:cNvCxnSpPr>
            <a:endCxn id="9" idx="2"/>
          </p:cNvCxnSpPr>
          <p:nvPr/>
        </p:nvCxnSpPr>
        <p:spPr>
          <a:xfrm flipV="1">
            <a:off x="3542718" y="4525822"/>
            <a:ext cx="1468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 noChangeAspect="1"/>
          </p:cNvCxnSpPr>
          <p:nvPr/>
        </p:nvCxnSpPr>
        <p:spPr>
          <a:xfrm flipH="1" flipV="1">
            <a:off x="4776681" y="3096207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cxnSpLocks noChangeAspect="1"/>
          </p:cNvCxnSpPr>
          <p:nvPr/>
        </p:nvCxnSpPr>
        <p:spPr>
          <a:xfrm flipV="1">
            <a:off x="3234390" y="3123131"/>
            <a:ext cx="692856" cy="960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691" y="4625593"/>
            <a:ext cx="1122612" cy="5678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869" y="1845196"/>
            <a:ext cx="1116659" cy="56482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178" y="4641982"/>
            <a:ext cx="1123062" cy="5680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1655" y="3141112"/>
            <a:ext cx="1771620" cy="546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2571" y="4958927"/>
            <a:ext cx="1691259" cy="5217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2519" y="3160524"/>
            <a:ext cx="1796638" cy="5542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8453" y="5857194"/>
            <a:ext cx="3485550" cy="38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0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468331" y="198448"/>
            <a:ext cx="637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/>
                <a:cs typeface="Times New Roman"/>
              </a:rPr>
              <a:t>Recall</a:t>
            </a:r>
            <a:r>
              <a:rPr lang="en-US" sz="3600" dirty="0" smtClean="0">
                <a:latin typeface="Times New Roman"/>
                <a:cs typeface="Times New Roman"/>
              </a:rPr>
              <a:t>: </a:t>
            </a:r>
            <a:r>
              <a:rPr lang="en-US" sz="3600" dirty="0" smtClean="0">
                <a:latin typeface="Times New Roman"/>
                <a:cs typeface="Times New Roman"/>
              </a:rPr>
              <a:t>Parameter Index Matrices</a:t>
            </a:r>
            <a:endParaRPr lang="en-US" sz="3600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3806" y="1289232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node.par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b="1" dirty="0" err="1" smtClean="0">
                <a:latin typeface="Symbol" charset="2"/>
                <a:cs typeface="Symbol" charset="2"/>
              </a:rPr>
              <a:t>h</a:t>
            </a:r>
            <a:r>
              <a:rPr lang="en-US" sz="2200" b="1" baseline="-25000" dirty="0" err="1" smtClean="0">
                <a:latin typeface="Symbol" charset="2"/>
                <a:cs typeface="Symbol" charset="2"/>
              </a:rPr>
              <a:t>t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3806" y="3703938"/>
            <a:ext cx="77186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 err="1" smtClean="0">
                <a:latin typeface="Times New Roman"/>
                <a:cs typeface="Times New Roman"/>
              </a:rPr>
              <a:t>edge.par</a:t>
            </a:r>
            <a:r>
              <a:rPr lang="en-US" sz="2200" dirty="0" smtClean="0">
                <a:latin typeface="Times New Roman"/>
                <a:cs typeface="Times New Roman"/>
              </a:rPr>
              <a:t> (</a:t>
            </a:r>
            <a:r>
              <a:rPr lang="en-US" sz="2200" dirty="0" err="1" smtClean="0">
                <a:latin typeface="Symbol" charset="2"/>
                <a:cs typeface="Symbol" charset="2"/>
              </a:rPr>
              <a:t>e</a:t>
            </a:r>
            <a:r>
              <a:rPr lang="en-US" sz="2200" baseline="-25000" dirty="0" err="1" smtClean="0">
                <a:latin typeface="Symbol" charset="2"/>
                <a:cs typeface="Symbol" charset="2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) </a:t>
            </a:r>
            <a:r>
              <a:rPr lang="en-US" sz="2200" dirty="0" smtClean="0">
                <a:latin typeface="Times New Roman"/>
                <a:cs typeface="Times New Roman"/>
              </a:rPr>
              <a:t>for the “weird” triangle model:</a:t>
            </a:r>
            <a:endParaRPr lang="en-US" sz="2200" dirty="0">
              <a:latin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54086" y="216070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endParaRPr lang="en-US" baseline="-25000" dirty="0"/>
          </a:p>
        </p:txBody>
      </p:sp>
      <p:sp>
        <p:nvSpPr>
          <p:cNvPr id="30" name="Rectangle 29"/>
          <p:cNvSpPr/>
          <p:nvPr/>
        </p:nvSpPr>
        <p:spPr>
          <a:xfrm>
            <a:off x="4847750" y="252478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endParaRPr lang="en-US" baseline="-25000" dirty="0"/>
          </a:p>
        </p:txBody>
      </p:sp>
      <p:sp>
        <p:nvSpPr>
          <p:cNvPr id="31" name="Rectangle 30"/>
          <p:cNvSpPr/>
          <p:nvPr/>
        </p:nvSpPr>
        <p:spPr>
          <a:xfrm>
            <a:off x="4854642" y="2915327"/>
            <a:ext cx="43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endParaRPr lang="en-US" baseline="-25000" dirty="0"/>
          </a:p>
        </p:txBody>
      </p:sp>
      <p:sp>
        <p:nvSpPr>
          <p:cNvPr id="32" name="Rectangle 31"/>
          <p:cNvSpPr/>
          <p:nvPr/>
        </p:nvSpPr>
        <p:spPr>
          <a:xfrm>
            <a:off x="4814958" y="1762258"/>
            <a:ext cx="1269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latin typeface="Times New Roman"/>
                <a:cs typeface="Times New Roman"/>
              </a:rPr>
              <a:t>s</a:t>
            </a:r>
            <a:r>
              <a:rPr lang="en-US" i="1" baseline="-25000" dirty="0" err="1" smtClean="0">
                <a:latin typeface="Times New Roman"/>
                <a:cs typeface="Times New Roman"/>
              </a:rPr>
              <a:t>X</a:t>
            </a:r>
            <a:r>
              <a:rPr lang="en-US" baseline="-25000" dirty="0" err="1" smtClean="0">
                <a:latin typeface="Times New Roman"/>
                <a:cs typeface="Times New Roman"/>
              </a:rPr>
              <a:t>i</a:t>
            </a:r>
            <a:r>
              <a:rPr lang="en-US" dirty="0" smtClean="0">
                <a:latin typeface="Times New Roman"/>
                <a:cs typeface="Times New Roman"/>
              </a:rPr>
              <a:t>=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8998" y="482394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478398" y="420097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217076" y="483190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548565" y="449092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575846" y="483081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1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191702" y="420784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903924" y="483877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261869" y="449779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236238" y="4837680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852094" y="4214715"/>
            <a:ext cx="4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X</a:t>
            </a:r>
            <a:r>
              <a:rPr lang="en-US" baseline="-25000" dirty="0" smtClean="0">
                <a:latin typeface="Times New Roman"/>
                <a:cs typeface="Times New Roman"/>
              </a:rPr>
              <a:t>3</a:t>
            </a:r>
            <a:r>
              <a:rPr lang="en-US" dirty="0" smtClean="0">
                <a:latin typeface="Times New Roman"/>
                <a:cs typeface="Times New Roman"/>
              </a:rPr>
              <a:t>: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590772" y="4845649"/>
            <a:ext cx="39036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</a:p>
          <a:p>
            <a:endParaRPr lang="en-US" sz="1400" dirty="0" smtClean="0">
              <a:latin typeface="Wingdings"/>
              <a:ea typeface="Wingdings"/>
              <a:cs typeface="Wingdings"/>
              <a:sym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922261" y="4504667"/>
            <a:ext cx="826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 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284" y="2160707"/>
            <a:ext cx="3143345" cy="1061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" y="4748335"/>
            <a:ext cx="9071268" cy="101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73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31256" y="474654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The variable </a:t>
            </a:r>
            <a:r>
              <a:rPr lang="en-US" sz="2400" i="1" dirty="0" smtClean="0">
                <a:latin typeface="Times New Roman"/>
                <a:cs typeface="Times New Roman"/>
              </a:rPr>
              <a:t>X</a:t>
            </a:r>
            <a:r>
              <a:rPr lang="en-US" sz="24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2400" dirty="0" smtClean="0">
                <a:latin typeface="Times New Roman"/>
                <a:cs typeface="Times New Roman"/>
              </a:rPr>
              <a:t> are discrete but can take on any number of states (levels) </a:t>
            </a:r>
            <a:r>
              <a:rPr lang="en-US" sz="2400" i="1" dirty="0" err="1" smtClean="0">
                <a:latin typeface="Times New Roman"/>
                <a:cs typeface="Times New Roman"/>
              </a:rPr>
              <a:t>s</a:t>
            </a:r>
            <a:r>
              <a:rPr lang="en-US" sz="2400" i="1" baseline="-25000" dirty="0" err="1" smtClean="0">
                <a:latin typeface="Times New Roman"/>
                <a:cs typeface="Times New Roman"/>
              </a:rPr>
              <a:t>i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53068" y="1411379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>
                <a:latin typeface="Times New Roman"/>
                <a:cs typeface="Times New Roman"/>
              </a:rPr>
              <a:t>Ising</a:t>
            </a:r>
            <a:r>
              <a:rPr lang="en-US" sz="2200" dirty="0" smtClean="0">
                <a:latin typeface="Times New Roman"/>
                <a:cs typeface="Times New Roman"/>
              </a:rPr>
              <a:t>-like model: Two possible states: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r>
              <a:rPr lang="en-US" sz="2200" dirty="0" smtClean="0">
                <a:latin typeface="Times New Roman"/>
                <a:cs typeface="Times New Roman"/>
              </a:rPr>
              <a:t>Potts-like model: More than two possible states {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1</a:t>
            </a:r>
            <a:r>
              <a:rPr lang="en-US" sz="2200" dirty="0" smtClean="0">
                <a:latin typeface="Times New Roman"/>
                <a:cs typeface="Times New Roman"/>
              </a:rPr>
              <a:t>, </a:t>
            </a:r>
            <a:r>
              <a:rPr lang="en-US" sz="2200" i="1" dirty="0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smtClean="0">
                <a:latin typeface="Times New Roman"/>
                <a:cs typeface="Times New Roman"/>
              </a:rPr>
              <a:t>2</a:t>
            </a:r>
            <a:r>
              <a:rPr lang="en-US" sz="2200" dirty="0" smtClean="0">
                <a:latin typeface="Times New Roman"/>
                <a:cs typeface="Times New Roman"/>
              </a:rPr>
              <a:t>, …, </a:t>
            </a:r>
            <a:r>
              <a:rPr lang="en-US" sz="2200" i="1" dirty="0" err="1" smtClean="0">
                <a:latin typeface="Times New Roman"/>
                <a:cs typeface="Times New Roman"/>
              </a:rPr>
              <a:t>s</a:t>
            </a:r>
            <a:r>
              <a:rPr lang="en-US" sz="2200" baseline="-25000" dirty="0" err="1" smtClean="0">
                <a:latin typeface="Times New Roman"/>
                <a:cs typeface="Times New Roman"/>
              </a:rPr>
              <a:t>m</a:t>
            </a:r>
            <a:r>
              <a:rPr lang="en-US" sz="2200" dirty="0" smtClean="0">
                <a:latin typeface="Times New Roman"/>
                <a:cs typeface="Times New Roman"/>
              </a:rPr>
              <a:t>}</a:t>
            </a:r>
          </a:p>
          <a:p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39901" y="2384446"/>
            <a:ext cx="7800150" cy="809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Times New Roman"/>
                <a:cs typeface="Times New Roman"/>
              </a:rPr>
              <a:t>To computationally operational-</a:t>
            </a:r>
            <a:r>
              <a:rPr lang="en-US" sz="2400" dirty="0" err="1" smtClean="0">
                <a:latin typeface="Times New Roman"/>
                <a:cs typeface="Times New Roman"/>
              </a:rPr>
              <a:t>ize</a:t>
            </a:r>
            <a:r>
              <a:rPr lang="en-US" sz="2400" dirty="0" smtClean="0">
                <a:latin typeface="Times New Roman"/>
                <a:cs typeface="Times New Roman"/>
              </a:rPr>
              <a:t> these ideas, it is convenient to define a “</a:t>
            </a:r>
            <a:r>
              <a:rPr lang="en-US" sz="2400" b="1" dirty="0" smtClean="0">
                <a:latin typeface="Times New Roman"/>
                <a:cs typeface="Times New Roman"/>
              </a:rPr>
              <a:t>feature function</a:t>
            </a:r>
            <a:r>
              <a:rPr lang="en-US" sz="2400" dirty="0" smtClean="0">
                <a:latin typeface="Times New Roman"/>
                <a:cs typeface="Times New Roman"/>
              </a:rPr>
              <a:t>”</a:t>
            </a:r>
            <a:endParaRPr lang="en-US" sz="24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383990" y="5398095"/>
            <a:ext cx="7569228" cy="5014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I</a:t>
            </a:r>
            <a:r>
              <a:rPr lang="en-US" sz="2200" dirty="0" smtClean="0">
                <a:latin typeface="Times New Roman"/>
                <a:cs typeface="Times New Roman"/>
              </a:rPr>
              <a:t> is a vector function which acts like a switch; </a:t>
            </a:r>
            <a:r>
              <a:rPr lang="en-US" sz="2200" b="1" dirty="0" smtClean="0">
                <a:latin typeface="Times New Roman"/>
                <a:cs typeface="Times New Roman"/>
              </a:rPr>
              <a:t>indicator function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383990" y="4847345"/>
            <a:ext cx="5582253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Times New Roman"/>
                <a:cs typeface="Times New Roman"/>
              </a:rPr>
              <a:t>w</a:t>
            </a:r>
            <a:r>
              <a:rPr lang="en-US" sz="2200" dirty="0" smtClean="0">
                <a:latin typeface="Times New Roman"/>
                <a:cs typeface="Times New Roman"/>
              </a:rPr>
              <a:t> is a vector of weights for each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765" y="3424647"/>
            <a:ext cx="5992794" cy="1207226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1895497" y="5871222"/>
            <a:ext cx="5776350" cy="501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selects out the weight for the state </a:t>
            </a:r>
            <a:r>
              <a:rPr lang="en-US" sz="1800" i="1" dirty="0" smtClean="0">
                <a:latin typeface="Times New Roman"/>
                <a:cs typeface="Times New Roman"/>
              </a:rPr>
              <a:t>X</a:t>
            </a:r>
            <a:r>
              <a:rPr lang="en-US" sz="1800" i="1" baseline="-25000" dirty="0" smtClean="0">
                <a:latin typeface="Times New Roman"/>
                <a:cs typeface="Times New Roman"/>
              </a:rPr>
              <a:t>i</a:t>
            </a:r>
            <a:r>
              <a:rPr lang="en-US" sz="1800" dirty="0" smtClean="0">
                <a:latin typeface="Times New Roman"/>
                <a:cs typeface="Times New Roman"/>
              </a:rPr>
              <a:t>  </a:t>
            </a:r>
            <a:r>
              <a:rPr lang="en-US" sz="1800" dirty="0">
                <a:latin typeface="Times New Roman"/>
                <a:cs typeface="Times New Roman"/>
              </a:rPr>
              <a:t>=</a:t>
            </a:r>
            <a:r>
              <a:rPr lang="en-US" sz="1800" dirty="0" smtClean="0">
                <a:latin typeface="Times New Roman"/>
                <a:cs typeface="Times New Roman"/>
              </a:rPr>
              <a:t> </a:t>
            </a:r>
            <a:r>
              <a:rPr lang="en-US" sz="1800" i="1" dirty="0" err="1" smtClean="0">
                <a:latin typeface="Times New Roman"/>
                <a:cs typeface="Times New Roman"/>
              </a:rPr>
              <a:t>s</a:t>
            </a:r>
            <a:r>
              <a:rPr lang="en-US" sz="1800" i="1" baseline="-25000" dirty="0" err="1" smtClean="0">
                <a:latin typeface="Times New Roman"/>
                <a:cs typeface="Times New Roman"/>
              </a:rPr>
              <a:t>Xi</a:t>
            </a:r>
            <a:endParaRPr lang="en-US" sz="1800" i="1" baseline="-25000" dirty="0" smtClean="0">
              <a:latin typeface="Times New Roman"/>
              <a:cs typeface="Times New Roman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23360" y="6359871"/>
            <a:ext cx="8529858" cy="43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Times New Roman"/>
                <a:cs typeface="Times New Roman"/>
              </a:rPr>
              <a:t>In physics, feature functions are related to </a:t>
            </a:r>
            <a:r>
              <a:rPr lang="en-US" sz="1800" dirty="0" err="1" smtClean="0">
                <a:latin typeface="Times New Roman"/>
                <a:cs typeface="Times New Roman"/>
              </a:rPr>
              <a:t>spinors</a:t>
            </a:r>
            <a:r>
              <a:rPr lang="en-US" sz="1800" dirty="0" smtClean="0">
                <a:latin typeface="Times New Roman"/>
                <a:cs typeface="Times New Roman"/>
              </a:rPr>
              <a:t> which have a deep mathematical theory</a:t>
            </a:r>
            <a:endParaRPr lang="en-US" sz="1800" baseline="-25000" dirty="0" smtClean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830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9" grpId="0"/>
      <p:bldP spid="20" grpId="0"/>
      <p:bldP spid="2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641319" y="444019"/>
            <a:ext cx="7800150" cy="15774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/>
                <a:cs typeface="Times New Roman"/>
              </a:rPr>
              <a:t>L</a:t>
            </a:r>
            <a:r>
              <a:rPr lang="en-US" sz="2200" dirty="0" smtClean="0">
                <a:latin typeface="Times New Roman"/>
                <a:cs typeface="Times New Roman"/>
              </a:rPr>
              <a:t>ets compute the conditiona</a:t>
            </a:r>
            <a:r>
              <a:rPr lang="en-US" sz="2200" dirty="0" smtClean="0">
                <a:latin typeface="Times New Roman"/>
                <a:cs typeface="Times New Roman"/>
              </a:rPr>
              <a:t>l energies by hand using the feature formulation. This is tedious, but will make the need for the </a:t>
            </a:r>
            <a:r>
              <a:rPr lang="en-US" sz="2200" b="1" dirty="0" smtClean="0">
                <a:latin typeface="Times New Roman"/>
                <a:cs typeface="Times New Roman"/>
              </a:rPr>
              <a:t>Note</a:t>
            </a:r>
            <a:r>
              <a:rPr lang="en-US" sz="2200" dirty="0" smtClean="0">
                <a:latin typeface="Times New Roman"/>
                <a:cs typeface="Times New Roman"/>
              </a:rPr>
              <a:t> stipulated on slide 86 apparent. Use the formulas on slides 46-48 and 87 to help.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8" y="3222782"/>
            <a:ext cx="3098620" cy="2346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248" y="2551669"/>
            <a:ext cx="4339657" cy="39603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0936" y="2021442"/>
            <a:ext cx="73424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imes New Roman"/>
                <a:cs typeface="Times New Roman"/>
              </a:rPr>
              <a:t>Taking a look at the sample these are the </a:t>
            </a:r>
            <a:r>
              <a:rPr lang="en-US" sz="2000" b="1" dirty="0" smtClean="0">
                <a:latin typeface="Symbol" charset="2"/>
                <a:cs typeface="Symbol" charset="2"/>
              </a:rPr>
              <a:t>q</a:t>
            </a:r>
            <a:r>
              <a:rPr lang="en-US" sz="2000" dirty="0" smtClean="0">
                <a:latin typeface="Times New Roman"/>
                <a:cs typeface="Times New Roman"/>
              </a:rPr>
              <a:t> components we’ll need: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96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2771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52742"/>
            <a:ext cx="9144000" cy="1412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722"/>
            <a:ext cx="9144000" cy="267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8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51"/>
            <a:ext cx="9144000" cy="14067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00"/>
            <a:ext cx="9144000" cy="1395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6690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0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578"/>
            <a:ext cx="9144000" cy="1412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370"/>
            <a:ext cx="9144000" cy="140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283"/>
            <a:ext cx="9144000" cy="1412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17800"/>
            <a:ext cx="9144000" cy="14124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5870"/>
            <a:ext cx="9144000" cy="141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41319" y="444020"/>
            <a:ext cx="7800150" cy="5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Times New Roman"/>
                <a:cs typeface="Times New Roman"/>
              </a:rPr>
              <a:t>Now l</a:t>
            </a:r>
            <a:r>
              <a:rPr lang="en-US" sz="2200" dirty="0" smtClean="0">
                <a:latin typeface="Times New Roman"/>
                <a:cs typeface="Times New Roman"/>
              </a:rPr>
              <a:t>ets use the functionality of </a:t>
            </a:r>
            <a:r>
              <a:rPr lang="en-US" sz="2200" dirty="0" err="1" smtClean="0">
                <a:latin typeface="Times New Roman"/>
                <a:cs typeface="Times New Roman"/>
              </a:rPr>
              <a:t>CRFutil</a:t>
            </a:r>
            <a:r>
              <a:rPr lang="en-US" sz="2200" dirty="0" smtClean="0">
                <a:latin typeface="Times New Roman"/>
                <a:cs typeface="Times New Roman"/>
              </a:rPr>
              <a:t> to do the same thing:</a:t>
            </a:r>
            <a:endParaRPr lang="en-US" sz="2200" dirty="0" smtClean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247" y="1166729"/>
            <a:ext cx="8638024" cy="5293758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library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CRFutil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3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Graph formula: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~A:B:C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 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ug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grphf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result="matrix")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make.crf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adj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n.states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make.features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make.par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, 6)</a:t>
            </a: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Parameterization: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[1,1,] &lt;- 1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[2,1,]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[3,1,]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[[1]][1,1,1]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[[1]][2,2,1] &lt;- 3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[[2]][1,1,1] &lt;- 2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[[2]][2,2,1] &lt;- 4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[[3]][1,1,1] &lt;- 5</a:t>
            </a:r>
          </a:p>
          <a:p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[[3]][2,2,1] &lt;- </a:t>
            </a:r>
            <a:r>
              <a:rPr lang="en-US" sz="1300" dirty="0" smtClean="0">
                <a:solidFill>
                  <a:schemeClr val="bg1"/>
                </a:solidFill>
                <a:latin typeface="Courier"/>
                <a:cs typeface="Courier"/>
              </a:rPr>
              <a:t>6</a:t>
            </a:r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endParaRPr lang="en-US" sz="13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s1&lt;-1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s2&lt;-2</a:t>
            </a:r>
          </a:p>
          <a:p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f0 &lt;- function(y){ </a:t>
            </a:r>
            <a:r>
              <a:rPr lang="en-US" sz="1300" dirty="0" err="1">
                <a:solidFill>
                  <a:schemeClr val="bg1"/>
                </a:solidFill>
                <a:latin typeface="Courier"/>
                <a:cs typeface="Courier"/>
              </a:rPr>
              <a:t>as.numeric</a:t>
            </a:r>
            <a:r>
              <a:rPr lang="en-US" sz="1300" dirty="0">
                <a:solidFill>
                  <a:schemeClr val="bg1"/>
                </a:solidFill>
                <a:latin typeface="Courier"/>
                <a:cs typeface="Courier"/>
              </a:rPr>
              <a:t>(c((y==1),(y==2)))}    </a:t>
            </a:r>
            <a:r>
              <a:rPr lang="en-US" sz="1300" dirty="0">
                <a:solidFill>
                  <a:srgbClr val="FFFF00"/>
                </a:solidFill>
                <a:latin typeface="Courier"/>
                <a:cs typeface="Courier"/>
              </a:rPr>
              <a:t># Feature </a:t>
            </a:r>
            <a:r>
              <a:rPr lang="en-US" sz="1300" dirty="0" smtClean="0">
                <a:solidFill>
                  <a:srgbClr val="FFFF00"/>
                </a:solidFill>
                <a:latin typeface="Courier"/>
                <a:cs typeface="Courier"/>
              </a:rPr>
              <a:t>function</a:t>
            </a:r>
            <a:endParaRPr lang="en-US" sz="1300" dirty="0">
              <a:solidFill>
                <a:srgbClr val="FFFF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5935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247" y="333239"/>
            <a:ext cx="8638024" cy="6124752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rbind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c(1,1,1),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c(1,2,1),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c(2,2,1),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c(2,2,2)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rgbClr val="FFFF00"/>
                </a:solidFill>
                <a:latin typeface="Courier"/>
                <a:cs typeface="Courier"/>
              </a:rPr>
              <a:t># Make up a test parameter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vector with theta_1 = 1, theta_2 = 2, </a:t>
            </a:r>
            <a:r>
              <a:rPr lang="en-US" sz="1400" dirty="0" err="1" smtClean="0">
                <a:solidFill>
                  <a:srgbClr val="FFFF00"/>
                </a:solidFill>
                <a:latin typeface="Courier"/>
                <a:cs typeface="Courier"/>
              </a:rPr>
              <a:t>etc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: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theta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&lt;- c(1,2,3,4,5,6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theta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jk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make.pots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parms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fitc$par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           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rescaleQ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replaceQ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=T, format = "regular",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=T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4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Configuration number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&lt;-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3 </a:t>
            </a:r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Conditional node number</a:t>
            </a:r>
          </a:p>
          <a:p>
            <a:endParaRPr lang="en-US" sz="14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formulation of conditional energy:</a:t>
            </a:r>
            <a:endParaRPr lang="en-US" sz="14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conditional.config.energy2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(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,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Feature function formulation of conditional energy: </a:t>
            </a:r>
          </a:p>
          <a:p>
            <a:r>
              <a:rPr lang="en-US" sz="1400" dirty="0" smtClean="0">
                <a:solidFill>
                  <a:srgbClr val="FFFF00"/>
                </a:solidFill>
                <a:latin typeface="Courier"/>
                <a:cs typeface="Courier"/>
              </a:rPr>
              <a:t># (should give same as above)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conditional.config.energy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(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configs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xn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,], </a:t>
            </a:r>
            <a:endParaRPr lang="en-US" sz="14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 </a:t>
            </a:r>
            <a:r>
              <a:rPr lang="en-US" sz="1400" dirty="0" err="1" smtClean="0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400" dirty="0" smtClean="0">
                <a:solidFill>
                  <a:schemeClr val="bg1"/>
                </a:solidFill>
                <a:latin typeface="Courier"/>
                <a:cs typeface="Courier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cn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endParaRPr lang="en-US" sz="14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575524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8" y="1153499"/>
            <a:ext cx="9127463" cy="161582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Example calculation to compare with slide 92</a:t>
            </a: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47029"/>
            <a:ext cx="9144000" cy="1643529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542357" y="4868569"/>
            <a:ext cx="873062" cy="10219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415419" y="5384530"/>
            <a:ext cx="1243451" cy="8731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592734" y="6072477"/>
            <a:ext cx="4879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Based on our parameterization/parameter values, 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these should sum to the first output.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6045291" y="6548754"/>
            <a:ext cx="173289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764959" y="6257697"/>
            <a:ext cx="0" cy="2910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42357" y="4564283"/>
            <a:ext cx="7222602" cy="16934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35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677219"/>
            <a:ext cx="9127463" cy="5847757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(1,1,1)</a:t>
            </a: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c(1,1,1),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(1,2,1)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,       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       </a:t>
            </a:r>
            <a:r>
              <a:rPr lang="en-US" sz="1100" dirty="0" err="1" smtClean="0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c(1,2,1),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210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28" y="505229"/>
            <a:ext cx="9127463" cy="6017034"/>
          </a:xfrm>
          <a:prstGeom prst="rect">
            <a:avLst/>
          </a:prstGeom>
          <a:solidFill>
            <a:srgbClr val="000090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Examine each conditional energy component by hand: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00"/>
                </a:solidFill>
                <a:latin typeface="Courier"/>
                <a:cs typeface="Courier"/>
              </a:rPr>
              <a:t># X = </a:t>
            </a:r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(2,2,1)</a:t>
            </a: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c(2,2,1),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rgbClr val="FFFFFF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rgbClr val="FFFFFF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 smtClean="0">
              <a:solidFill>
                <a:srgbClr val="FFFFFF"/>
              </a:solidFill>
              <a:latin typeface="Courier"/>
              <a:cs typeface="Courier"/>
            </a:endParaRPr>
          </a:p>
          <a:p>
            <a:endParaRPr lang="en-US" sz="1100" dirty="0">
              <a:solidFill>
                <a:srgbClr val="FFFFFF"/>
              </a:solidFill>
              <a:latin typeface="Courier"/>
              <a:cs typeface="Courier"/>
            </a:endParaRPr>
          </a:p>
          <a:p>
            <a:r>
              <a:rPr lang="en-US" sz="1100" dirty="0" smtClean="0">
                <a:solidFill>
                  <a:srgbClr val="FFFF00"/>
                </a:solidFill>
                <a:latin typeface="Courier"/>
                <a:cs typeface="Courier"/>
              </a:rPr>
              <a:t># X = (2,2,2)</a:t>
            </a:r>
            <a:endParaRPr lang="en-US" sz="1100" dirty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2,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conditional.config.energy2(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condition.element.number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crf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printQ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=FALSE)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fitc$node.par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1,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=f0)</a:t>
            </a:r>
          </a:p>
          <a:p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get.par.idx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config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c(2,2,2),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2, j = 3,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fitc$edge.par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edge.mat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fitc$edges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, </a:t>
            </a:r>
            <a:r>
              <a:rPr lang="en-US" sz="1100" dirty="0" err="1">
                <a:solidFill>
                  <a:schemeClr val="bg1"/>
                </a:solidFill>
                <a:latin typeface="Courier"/>
                <a:cs typeface="Courier"/>
              </a:rPr>
              <a:t>ff</a:t>
            </a:r>
            <a:r>
              <a:rPr lang="en-US" sz="1100" dirty="0">
                <a:solidFill>
                  <a:schemeClr val="bg1"/>
                </a:solidFill>
                <a:latin typeface="Courier"/>
                <a:cs typeface="Courier"/>
              </a:rPr>
              <a:t>=f0</a:t>
            </a:r>
            <a:r>
              <a:rPr lang="en-US" sz="1100" dirty="0" smtClean="0">
                <a:solidFill>
                  <a:schemeClr val="bg1"/>
                </a:solidFill>
                <a:latin typeface="Courier"/>
                <a:cs typeface="Courier"/>
              </a:rPr>
              <a:t>)</a:t>
            </a:r>
            <a:endParaRPr lang="en-US" sz="1100" dirty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4160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138278</TotalTime>
  <Words>19168</Words>
  <Application>Microsoft Macintosh PowerPoint</Application>
  <PresentationFormat>On-screen Show (4:3)</PresentationFormat>
  <Paragraphs>2181</Paragraphs>
  <Slides>171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171</vt:i4>
      </vt:variant>
    </vt:vector>
  </HeadingPairs>
  <TitlesOfParts>
    <vt:vector size="172" baseType="lpstr">
      <vt:lpstr>Office Theme</vt:lpstr>
      <vt:lpstr>PowerPoint Presentation</vt:lpstr>
      <vt:lpstr>PowerPoint Presentation</vt:lpstr>
      <vt:lpstr>Markov Random Field Notes Theory and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creator>npetraco</dc:creator>
  <cp:lastModifiedBy>npetraco</cp:lastModifiedBy>
  <cp:revision>552</cp:revision>
  <cp:lastPrinted>2018-10-16T14:20:00Z</cp:lastPrinted>
  <dcterms:created xsi:type="dcterms:W3CDTF">2018-06-02T00:44:21Z</dcterms:created>
  <dcterms:modified xsi:type="dcterms:W3CDTF">2018-10-25T12:15:46Z</dcterms:modified>
</cp:coreProperties>
</file>